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78" r:id="rId3"/>
    <p:sldId id="264" r:id="rId4"/>
    <p:sldId id="267" r:id="rId5"/>
    <p:sldId id="268" r:id="rId6"/>
    <p:sldId id="269" r:id="rId7"/>
    <p:sldId id="270" r:id="rId8"/>
    <p:sldId id="271" r:id="rId9"/>
    <p:sldId id="273" r:id="rId10"/>
    <p:sldId id="279" r:id="rId11"/>
    <p:sldId id="280" r:id="rId12"/>
    <p:sldId id="274" r:id="rId13"/>
    <p:sldId id="275" r:id="rId14"/>
    <p:sldId id="276" r:id="rId15"/>
    <p:sldId id="283" r:id="rId16"/>
    <p:sldId id="282" r:id="rId17"/>
    <p:sldId id="263" r:id="rId18"/>
    <p:sldId id="281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A77"/>
    <a:srgbClr val="ED7D31"/>
    <a:srgbClr val="B07174"/>
    <a:srgbClr val="FF3D78"/>
    <a:srgbClr val="FFCCCC"/>
    <a:srgbClr val="B47C00"/>
    <a:srgbClr val="FFF4DC"/>
    <a:srgbClr val="354158"/>
    <a:srgbClr val="B52617"/>
    <a:srgbClr val="41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 varScale="1">
        <p:scale>
          <a:sx n="62" d="100"/>
          <a:sy n="62" d="100"/>
        </p:scale>
        <p:origin x="42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751DA2-EDC5-DA4D-66FB-3E68F9C676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5747FED-DA77-1A54-EA7C-5A6330198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7DBEE3-70BB-F301-444E-4FCD62A68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1E37D7-B978-8F12-5BDF-5CC91F61A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18377B-BCC0-1C37-113C-6E977541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056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5AB02E-1A65-B789-BD6B-E2A109AB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568F02-3DE9-5CB2-9B3B-757C897C3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4B6E65-9E8C-3724-0B72-DE35AFF22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FAA537-3520-55FD-7210-92D7AEC32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23B0E6-6A25-A0E4-1196-9BD3EAE4E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415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A8E1C1-6741-2F20-589C-E019BF03BC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3C10B28-DFD8-1943-B853-EE7C59E2C5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7FD4AB-ED43-772D-F44E-53FC9AAB0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E0B25-1CBB-63FC-B280-17FAB89A8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98D876-6061-A5BF-B818-EDAA30CF1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6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AA591-8FB4-299F-74F1-20FF9E491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4ACBB7-F160-2137-4D53-FF5006223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1E05AC-1636-44B6-4E57-92F9B3AF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C046E4-63F7-7DFC-E45E-43FBA87BA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CF7D9D-2556-0040-7007-EE948F5CB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51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E9C62C-D9E5-4046-FB56-1812C8DF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4CA844-6707-CEB6-AC62-9FABF2CE8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A33D02-14A4-9187-7F72-FF839D63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9E75CE-EC6C-EEBB-A87D-94A0A5A63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2080E0-125A-6400-8B61-FC9237A06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08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D1ED8-D0FC-414C-4FF8-21DC93A0F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5C8DCA-B40C-609C-7603-61345D4CB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64FC84-E4D8-BBC2-4BB7-1591AD009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199990-122C-02C9-27B8-C432C3A62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785274-320E-2BC9-3B33-A59A34D1F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50E5AF-EB4D-E20F-F410-FE1EC1705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821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6963AA-1EEB-3C47-33A0-5B2D860C3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0B71F1-19EF-A2DA-B7D6-7F45D214F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64430D-3863-F541-1F0C-3DDFB861C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495DCC-9AF5-04B9-6927-FDBE20CA1E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7E8D21-5801-D35C-C0CF-6D5059C17D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E5A4BB4-ED7E-F56B-DA5E-1F00AE421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55E3003-A3F0-8949-1716-58918BEC5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15FFEF0-55B5-5016-FD58-D01DDE8FC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988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F0544-8212-7E88-5626-4B87C5D6F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254B96-94E5-686B-B62C-C3527DA13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121E0E-C504-CBF0-BFA7-82BE0B1F4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B31E4D-5B75-DD1E-B2E8-ACA63072B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643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C8E4A96-E056-6F42-04E5-F53A9D41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427E451-F2F7-FDDB-286B-14D6B1B84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0A44CC-B1FB-58E3-F5A1-9CBEF8E6F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47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C730A1-A619-8084-1BF2-8310AFE0F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CEC0A6-8CAB-154D-D6CB-E9D97947C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354FAB-C7FA-0083-46C8-1877BF3FB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8E2D58-3322-20FE-DACC-BC6741C5F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293F7F-15AA-B7A0-45E6-189E566B4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EAFBA4-4683-BAB9-0D74-7B0D6ED6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792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BCCF1B-9EA4-4F12-D031-112A0570D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F72F57-651D-3E02-117D-1F2F7E9BBA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E82EC6-171B-351F-94AC-39F57BAA8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036B2A-4231-9821-C050-BD6D06EAA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FCD0AE-F28D-649C-376D-FA6E574C7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7B3928-6673-D7E5-6465-365A97092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496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B27D79B-8759-5CEB-AA59-C59673836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B8CED6-5A5A-BFD8-B94C-C5373118E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972712-71BD-AA3E-6D56-BDADBE811D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7D48D-89D6-4A0F-9ECA-CC37E8D3735A}" type="datetimeFigureOut">
              <a:rPr lang="ko-KR" altLang="en-US" smtClean="0"/>
              <a:t>2023-02-09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F67AAD-0352-F5EC-58CA-0439C0DE6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A52F3F-90F0-B615-59A9-36C4C8A93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D1AA4-0E28-452B-9E70-8CC6278661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053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microsoft.com/office/2007/relationships/hdphoto" Target="../media/hdphoto1.wdp"/><Relationship Id="rId7" Type="http://schemas.openxmlformats.org/officeDocument/2006/relationships/image" Target="../media/image20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.png"/><Relationship Id="rId4" Type="http://schemas.openxmlformats.org/officeDocument/2006/relationships/image" Target="../media/image18.png"/><Relationship Id="rId9" Type="http://schemas.openxmlformats.org/officeDocument/2006/relationships/image" Target="../media/image22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microsoft.com/office/2007/relationships/hdphoto" Target="../media/hdphoto1.wdp"/><Relationship Id="rId7" Type="http://schemas.openxmlformats.org/officeDocument/2006/relationships/image" Target="../media/image20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.png"/><Relationship Id="rId4" Type="http://schemas.openxmlformats.org/officeDocument/2006/relationships/image" Target="../media/image18.png"/><Relationship Id="rId9" Type="http://schemas.openxmlformats.org/officeDocument/2006/relationships/image" Target="../media/image2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8.png"/><Relationship Id="rId7" Type="http://schemas.openxmlformats.org/officeDocument/2006/relationships/image" Target="../media/image20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.png"/><Relationship Id="rId4" Type="http://schemas.openxmlformats.org/officeDocument/2006/relationships/image" Target="../media/image24.png"/><Relationship Id="rId9" Type="http://schemas.openxmlformats.org/officeDocument/2006/relationships/image" Target="../media/image22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jpeg"/><Relationship Id="rId7" Type="http://schemas.openxmlformats.org/officeDocument/2006/relationships/image" Target="../media/image30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0FC85DB-B339-4FE3-5A18-9F1263AEC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731" y="923026"/>
            <a:ext cx="7406709" cy="4494362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8FBB44A7-7495-2630-0173-41BA51DB6BD2}"/>
              </a:ext>
            </a:extLst>
          </p:cNvPr>
          <p:cNvSpPr txBox="1">
            <a:spLocks/>
          </p:cNvSpPr>
          <p:nvPr/>
        </p:nvSpPr>
        <p:spPr>
          <a:xfrm>
            <a:off x="3833005" y="4196751"/>
            <a:ext cx="5897590" cy="4873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solidFill>
                  <a:srgbClr val="FF5B8E"/>
                </a:solidFill>
              </a:rPr>
              <a:t>| XCCT Labs 2023</a:t>
            </a:r>
            <a:r>
              <a:rPr lang="ko-KR" altLang="en-US" sz="2000" b="1" dirty="0">
                <a:solidFill>
                  <a:srgbClr val="FF5B8E"/>
                </a:solidFill>
              </a:rPr>
              <a:t>년 </a:t>
            </a:r>
            <a:r>
              <a:rPr lang="en-US" altLang="ko-KR" sz="2000" b="1" dirty="0">
                <a:solidFill>
                  <a:srgbClr val="FF5B8E"/>
                </a:solidFill>
              </a:rPr>
              <a:t>1</a:t>
            </a:r>
            <a:r>
              <a:rPr lang="ko-KR" altLang="en-US" sz="2000" b="1" dirty="0">
                <a:solidFill>
                  <a:srgbClr val="FF5B8E"/>
                </a:solidFill>
              </a:rPr>
              <a:t>학기 프로젝트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9C7D7EB-A62E-5684-760D-E558D21F3B34}"/>
              </a:ext>
            </a:extLst>
          </p:cNvPr>
          <p:cNvCxnSpPr>
            <a:cxnSpLocks/>
          </p:cNvCxnSpPr>
          <p:nvPr/>
        </p:nvCxnSpPr>
        <p:spPr>
          <a:xfrm>
            <a:off x="4721524" y="4839418"/>
            <a:ext cx="0" cy="741872"/>
          </a:xfrm>
          <a:prstGeom prst="line">
            <a:avLst/>
          </a:prstGeom>
          <a:ln w="28575">
            <a:solidFill>
              <a:srgbClr val="CC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부제목 2">
            <a:extLst>
              <a:ext uri="{FF2B5EF4-FFF2-40B4-BE49-F238E27FC236}">
                <a16:creationId xmlns:a16="http://schemas.microsoft.com/office/drawing/2014/main" id="{D6800DB9-C133-5849-7CA7-483A7E8527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7339" y="4684143"/>
            <a:ext cx="3492260" cy="1268083"/>
          </a:xfrm>
        </p:spPr>
        <p:txBody>
          <a:bodyPr>
            <a:normAutofit/>
          </a:bodyPr>
          <a:lstStyle/>
          <a:p>
            <a:pPr algn="l">
              <a:lnSpc>
                <a:spcPct val="160000"/>
              </a:lnSpc>
            </a:pPr>
            <a:r>
              <a:rPr lang="ko-KR" altLang="en-US" sz="1800" b="1" dirty="0">
                <a:solidFill>
                  <a:srgbClr val="CC0066"/>
                </a:solidFill>
              </a:rPr>
              <a:t>게임학과 </a:t>
            </a:r>
            <a:r>
              <a:rPr lang="en-US" altLang="ko-KR" sz="1800" b="1" dirty="0">
                <a:solidFill>
                  <a:srgbClr val="CC0066"/>
                </a:solidFill>
              </a:rPr>
              <a:t>20221096 </a:t>
            </a:r>
            <a:r>
              <a:rPr lang="ko-KR" altLang="en-US" sz="1800" b="1" dirty="0">
                <a:solidFill>
                  <a:srgbClr val="CC0066"/>
                </a:solidFill>
              </a:rPr>
              <a:t>남근아</a:t>
            </a:r>
            <a:br>
              <a:rPr lang="en-US" altLang="ko-KR" sz="1800" b="1" dirty="0">
                <a:solidFill>
                  <a:srgbClr val="CC0066"/>
                </a:solidFill>
              </a:rPr>
            </a:br>
            <a:r>
              <a:rPr lang="ko-KR" altLang="en-US" sz="1800" b="1" dirty="0">
                <a:solidFill>
                  <a:srgbClr val="CC0066"/>
                </a:solidFill>
              </a:rPr>
              <a:t>게임학과 </a:t>
            </a:r>
            <a:r>
              <a:rPr lang="en-US" altLang="ko-KR" sz="1800" b="1" dirty="0">
                <a:solidFill>
                  <a:srgbClr val="CC0066"/>
                </a:solidFill>
              </a:rPr>
              <a:t>20221201 </a:t>
            </a:r>
            <a:r>
              <a:rPr lang="ko-KR" altLang="en-US" sz="1800" b="1" dirty="0">
                <a:solidFill>
                  <a:srgbClr val="CC0066"/>
                </a:solidFill>
              </a:rPr>
              <a:t>이부건</a:t>
            </a:r>
          </a:p>
        </p:txBody>
      </p:sp>
    </p:spTree>
    <p:extLst>
      <p:ext uri="{BB962C8B-B14F-4D97-AF65-F5344CB8AC3E}">
        <p14:creationId xmlns:p14="http://schemas.microsoft.com/office/powerpoint/2010/main" val="1815910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2447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콘텐츠 </a:t>
            </a:r>
            <a:r>
              <a:rPr lang="ko-KR" altLang="en-US" sz="2400" b="1" dirty="0">
                <a:latin typeface="+mj-lt"/>
              </a:rPr>
              <a:t>주방 알바</a:t>
            </a:r>
            <a:endParaRPr lang="ko-KR" altLang="en-US" sz="4000" b="1" dirty="0">
              <a:latin typeface="+mj-lt"/>
            </a:endParaRPr>
          </a:p>
        </p:txBody>
      </p:sp>
      <p:pic>
        <p:nvPicPr>
          <p:cNvPr id="3074" name="Picture 2" descr="게임] 피자만들기, 좋은 피자 위대한 피자 + 공략 : 네이버 블로그">
            <a:extLst>
              <a:ext uri="{FF2B5EF4-FFF2-40B4-BE49-F238E27FC236}">
                <a16:creationId xmlns:a16="http://schemas.microsoft.com/office/drawing/2014/main" id="{1A6D770B-C15C-553D-D8B9-DFA7B2BDA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90" y="1493709"/>
            <a:ext cx="5492255" cy="3089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게임] 피자만들기, 좋은 피자 위대한 피자 + 공략 : 네이버 블로그">
            <a:extLst>
              <a:ext uri="{FF2B5EF4-FFF2-40B4-BE49-F238E27FC236}">
                <a16:creationId xmlns:a16="http://schemas.microsoft.com/office/drawing/2014/main" id="{F429C01E-B84A-8469-71E0-18833BECC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93710"/>
            <a:ext cx="5492253" cy="308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CFF19FD-231C-66B9-A5FA-6AD83C3D2419}"/>
              </a:ext>
            </a:extLst>
          </p:cNvPr>
          <p:cNvSpPr txBox="1"/>
          <p:nvPr/>
        </p:nvSpPr>
        <p:spPr>
          <a:xfrm>
            <a:off x="469290" y="955030"/>
            <a:ext cx="25202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altLang="ko-KR" sz="1600" dirty="0">
                <a:latin typeface="+mj-lt"/>
              </a:rPr>
              <a:t>- </a:t>
            </a:r>
            <a:r>
              <a:rPr lang="ko-KR" altLang="en-US" sz="1600" dirty="0">
                <a:latin typeface="+mj-lt"/>
              </a:rPr>
              <a:t>좋은 피자</a:t>
            </a:r>
            <a:r>
              <a:rPr lang="en-US" altLang="ko-KR" sz="1600" dirty="0">
                <a:latin typeface="+mj-lt"/>
              </a:rPr>
              <a:t> </a:t>
            </a:r>
            <a:r>
              <a:rPr lang="ko-KR" altLang="en-US" sz="1600" dirty="0">
                <a:latin typeface="+mj-lt"/>
              </a:rPr>
              <a:t>위대한 피자</a:t>
            </a:r>
            <a:endParaRPr lang="en-US" altLang="ko-KR" sz="16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D61A19-67CE-55C6-473A-836941780D8D}"/>
              </a:ext>
            </a:extLst>
          </p:cNvPr>
          <p:cNvSpPr txBox="1"/>
          <p:nvPr/>
        </p:nvSpPr>
        <p:spPr>
          <a:xfrm>
            <a:off x="469290" y="5026532"/>
            <a:ext cx="643813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주문을 받고 그에 알맞게 요리를 만들자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탕 종류로 제한 </a:t>
            </a:r>
            <a:r>
              <a:rPr lang="en-US" altLang="ko-KR" sz="2400" b="1" dirty="0">
                <a:latin typeface="+mj-lt"/>
              </a:rPr>
              <a:t>(ex.</a:t>
            </a:r>
            <a:r>
              <a:rPr lang="ko-KR" altLang="en-US" sz="2400" b="1" dirty="0">
                <a:latin typeface="+mj-lt"/>
              </a:rPr>
              <a:t>계란탕</a:t>
            </a:r>
            <a:r>
              <a:rPr lang="en-US" altLang="ko-KR" sz="2400" b="1" dirty="0">
                <a:latin typeface="+mj-lt"/>
              </a:rPr>
              <a:t>,</a:t>
            </a:r>
            <a:r>
              <a:rPr lang="ko-KR" altLang="en-US" sz="2400" b="1" dirty="0">
                <a:latin typeface="+mj-lt"/>
              </a:rPr>
              <a:t>오뎅탕</a:t>
            </a:r>
            <a:r>
              <a:rPr lang="en-US" altLang="ko-KR" sz="2400" b="1" dirty="0">
                <a:latin typeface="+mj-lt"/>
              </a:rPr>
              <a:t>..)</a:t>
            </a:r>
          </a:p>
        </p:txBody>
      </p:sp>
    </p:spTree>
    <p:extLst>
      <p:ext uri="{BB962C8B-B14F-4D97-AF65-F5344CB8AC3E}">
        <p14:creationId xmlns:p14="http://schemas.microsoft.com/office/powerpoint/2010/main" val="3991964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2447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콘텐츠 </a:t>
            </a:r>
            <a:r>
              <a:rPr lang="ko-KR" altLang="en-US" sz="2400" b="1" dirty="0">
                <a:latin typeface="+mj-lt"/>
              </a:rPr>
              <a:t>서빙 알바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036951-5A5D-1E0F-1636-0053B921C628}"/>
              </a:ext>
            </a:extLst>
          </p:cNvPr>
          <p:cNvSpPr txBox="1"/>
          <p:nvPr/>
        </p:nvSpPr>
        <p:spPr>
          <a:xfrm>
            <a:off x="0" y="914281"/>
            <a:ext cx="25202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altLang="ko-KR" sz="1600" dirty="0">
                <a:latin typeface="+mj-lt"/>
              </a:rPr>
              <a:t>- </a:t>
            </a:r>
            <a:r>
              <a:rPr lang="ko-KR" altLang="en-US" sz="1600" dirty="0">
                <a:latin typeface="+mj-lt"/>
              </a:rPr>
              <a:t>슈의 찜질방</a:t>
            </a:r>
            <a:endParaRPr lang="en-US" altLang="ko-KR" sz="1600" dirty="0">
              <a:latin typeface="+mj-lt"/>
            </a:endParaRPr>
          </a:p>
        </p:txBody>
      </p:sp>
      <p:pic>
        <p:nvPicPr>
          <p:cNvPr id="4098" name="Picture 2" descr="쥬디의 찜질방 - 플래시게임 | 와플래시 아카이브">
            <a:extLst>
              <a:ext uri="{FF2B5EF4-FFF2-40B4-BE49-F238E27FC236}">
                <a16:creationId xmlns:a16="http://schemas.microsoft.com/office/drawing/2014/main" id="{19C3A80F-5026-AB8A-8C2A-3F5D38B50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574" y="1383655"/>
            <a:ext cx="4997026" cy="3578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쥬디의 찜질방 - 플래시게임 | 와플래시 아카이브">
            <a:extLst>
              <a:ext uri="{FF2B5EF4-FFF2-40B4-BE49-F238E27FC236}">
                <a16:creationId xmlns:a16="http://schemas.microsoft.com/office/drawing/2014/main" id="{E2E67DA6-0D6A-9EB9-DA68-58D0DB161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644" y="1383655"/>
            <a:ext cx="5637306" cy="3578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6C2131-8EFD-7B2C-9344-5EE91DFACC29}"/>
              </a:ext>
            </a:extLst>
          </p:cNvPr>
          <p:cNvSpPr txBox="1"/>
          <p:nvPr/>
        </p:nvSpPr>
        <p:spPr>
          <a:xfrm>
            <a:off x="565574" y="5207507"/>
            <a:ext cx="975000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손님을 자리에 앉히고 주문을 받은 뒤</a:t>
            </a:r>
            <a:r>
              <a:rPr lang="en-US" altLang="ko-KR" sz="2400" b="1" dirty="0">
                <a:latin typeface="+mj-lt"/>
              </a:rPr>
              <a:t>, </a:t>
            </a:r>
            <a:r>
              <a:rPr lang="ko-KR" altLang="en-US" sz="2400" b="1" dirty="0">
                <a:latin typeface="+mj-lt"/>
              </a:rPr>
              <a:t>주방 콘텐츠로 이동</a:t>
            </a:r>
            <a:endParaRPr lang="en-US" altLang="ko-KR" sz="2400" b="1" dirty="0">
              <a:latin typeface="+mj-lt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주방에서 요리를 완료한 뒤</a:t>
            </a:r>
            <a:r>
              <a:rPr lang="en-US" altLang="ko-KR" sz="2400" b="1" dirty="0">
                <a:latin typeface="+mj-lt"/>
              </a:rPr>
              <a:t>, </a:t>
            </a:r>
            <a:r>
              <a:rPr lang="ko-KR" altLang="en-US" sz="2400" b="1" dirty="0">
                <a:latin typeface="+mj-lt"/>
              </a:rPr>
              <a:t>테이블 번호에 맞게 서빙 하자</a:t>
            </a:r>
            <a:r>
              <a:rPr lang="en-US" altLang="ko-KR" sz="2400" b="1" dirty="0">
                <a:latin typeface="+mj-lt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75582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96422" y="462594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err="1">
                <a:latin typeface="+mj-lt"/>
              </a:rPr>
              <a:t>래퍼런스</a:t>
            </a:r>
            <a:r>
              <a:rPr lang="ko-KR" altLang="en-US" sz="4000" b="1" dirty="0">
                <a:latin typeface="+mj-lt"/>
              </a:rPr>
              <a:t> </a:t>
            </a:r>
          </a:p>
        </p:txBody>
      </p:sp>
      <p:pic>
        <p:nvPicPr>
          <p:cNvPr id="4" name="Picture 4" descr="썸썸 편의점 | STOVE 인디">
            <a:extLst>
              <a:ext uri="{FF2B5EF4-FFF2-40B4-BE49-F238E27FC236}">
                <a16:creationId xmlns:a16="http://schemas.microsoft.com/office/drawing/2014/main" id="{9C64101D-4BEE-1164-52A4-F5D728FC2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90" y="1651075"/>
            <a:ext cx="5118100" cy="315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기적의 분식집 상품을 Steam에서 구매하고 50% 절약하세요.">
            <a:extLst>
              <a:ext uri="{FF2B5EF4-FFF2-40B4-BE49-F238E27FC236}">
                <a16:creationId xmlns:a16="http://schemas.microsoft.com/office/drawing/2014/main" id="{EA20D202-D36B-BC4D-7C1F-149CE1562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539" y="1651075"/>
            <a:ext cx="5657851" cy="3182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88CBEF-0857-E893-66E3-B975BF029A36}"/>
              </a:ext>
            </a:extLst>
          </p:cNvPr>
          <p:cNvSpPr txBox="1"/>
          <p:nvPr/>
        </p:nvSpPr>
        <p:spPr>
          <a:xfrm>
            <a:off x="1705247" y="5063430"/>
            <a:ext cx="2222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썸썸편의점</a:t>
            </a:r>
            <a:endParaRPr lang="en-US" altLang="ko-KR" sz="24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B78668-B778-44AD-707D-728E721D6E24}"/>
              </a:ext>
            </a:extLst>
          </p:cNvPr>
          <p:cNvSpPr txBox="1"/>
          <p:nvPr/>
        </p:nvSpPr>
        <p:spPr>
          <a:xfrm>
            <a:off x="7743232" y="5063429"/>
            <a:ext cx="2222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기적의 분식집</a:t>
            </a:r>
            <a:endParaRPr lang="en-US" altLang="ko-KR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47686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372597" y="520627"/>
            <a:ext cx="46506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추후 업데이트 내용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88CBEF-0857-E893-66E3-B975BF029A36}"/>
              </a:ext>
            </a:extLst>
          </p:cNvPr>
          <p:cNvSpPr txBox="1"/>
          <p:nvPr/>
        </p:nvSpPr>
        <p:spPr>
          <a:xfrm>
            <a:off x="496422" y="1636853"/>
            <a:ext cx="1258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2800" b="1" dirty="0">
                <a:latin typeface="+mj-lt"/>
              </a:rPr>
              <a:t>시스템</a:t>
            </a:r>
            <a:endParaRPr lang="en-US" altLang="ko-KR" sz="2800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DB7DF3-807E-4D96-15B2-490ACCB03BAE}"/>
              </a:ext>
            </a:extLst>
          </p:cNvPr>
          <p:cNvSpPr txBox="1"/>
          <p:nvPr/>
        </p:nvSpPr>
        <p:spPr>
          <a:xfrm>
            <a:off x="496422" y="2268868"/>
            <a:ext cx="1005925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AutoNum type="arabicPeriod"/>
            </a:pP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히로인의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호감도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를 일정 수치만큼 쌓으면 술집 </a:t>
            </a:r>
            <a:r>
              <a:rPr lang="ko-KR" altLang="en-US" sz="2400" b="1" dirty="0" err="1">
                <a:solidFill>
                  <a:srgbClr val="413333"/>
                </a:solidFill>
                <a:latin typeface="+mj-lt"/>
              </a:rPr>
              <a:t>알바생</a:t>
            </a: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(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콘텐츠</a:t>
            </a: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)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으로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영입 가능</a:t>
            </a:r>
            <a:endParaRPr lang="en-US" altLang="ko-KR" sz="2400" b="1" dirty="0">
              <a:solidFill>
                <a:srgbClr val="FF3D78"/>
              </a:solidFill>
              <a:latin typeface="+mj-lt"/>
            </a:endParaRPr>
          </a:p>
          <a:p>
            <a:pPr marL="457200" indent="-457200">
              <a:spcAft>
                <a:spcPts val="1200"/>
              </a:spcAft>
              <a:buFontTx/>
              <a:buAutoNum type="arabicPeriod"/>
            </a:pP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히로인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보이스 더빙 </a:t>
            </a:r>
            <a:r>
              <a:rPr lang="ko-KR" altLang="en-US" sz="2400" b="1" dirty="0">
                <a:solidFill>
                  <a:srgbClr val="413333"/>
                </a:solidFill>
                <a:latin typeface="+mj-lt"/>
              </a:rPr>
              <a:t>추가</a:t>
            </a:r>
            <a:endParaRPr lang="en-US" altLang="ko-KR" sz="2400" b="1" dirty="0">
              <a:solidFill>
                <a:srgbClr val="413333"/>
              </a:solidFill>
              <a:latin typeface="+mj-lt"/>
            </a:endParaRPr>
          </a:p>
          <a:p>
            <a:pPr algn="ctr"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 </a:t>
            </a:r>
            <a:endParaRPr lang="en-US" altLang="ko-KR" sz="24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485980-5FAA-922F-AAE8-4AB7CDAF37D2}"/>
              </a:ext>
            </a:extLst>
          </p:cNvPr>
          <p:cNvSpPr txBox="1"/>
          <p:nvPr/>
        </p:nvSpPr>
        <p:spPr>
          <a:xfrm>
            <a:off x="496422" y="3972563"/>
            <a:ext cx="1258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2800" b="1" dirty="0">
                <a:latin typeface="+mj-lt"/>
              </a:rPr>
              <a:t>배포</a:t>
            </a:r>
            <a:endParaRPr lang="en-US" altLang="ko-KR" sz="2800" b="1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82ADDD-2D8A-62E9-E28D-8E89C43899A7}"/>
              </a:ext>
            </a:extLst>
          </p:cNvPr>
          <p:cNvSpPr txBox="1"/>
          <p:nvPr/>
        </p:nvSpPr>
        <p:spPr>
          <a:xfrm>
            <a:off x="496422" y="4602493"/>
            <a:ext cx="1005925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AutoNum type="arabicPeriod"/>
            </a:pP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Steam</a:t>
            </a:r>
          </a:p>
          <a:p>
            <a:pPr marL="457200" indent="-457200">
              <a:spcAft>
                <a:spcPts val="1200"/>
              </a:spcAft>
              <a:buAutoNum type="arabicPeriod"/>
            </a:pPr>
            <a:r>
              <a:rPr lang="en-US" altLang="ko-KR" sz="2400" b="1" dirty="0">
                <a:solidFill>
                  <a:srgbClr val="413333"/>
                </a:solidFill>
                <a:latin typeface="+mj-lt"/>
              </a:rPr>
              <a:t>Stove</a:t>
            </a:r>
            <a:r>
              <a:rPr lang="ko-KR" altLang="en-US" sz="2400" b="1" dirty="0">
                <a:latin typeface="+mj-lt"/>
              </a:rPr>
              <a:t> </a:t>
            </a:r>
            <a:endParaRPr lang="en-US" altLang="ko-KR" sz="2400" b="1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DDE22F-BD2E-7FC1-A193-94C8E0673BB3}"/>
              </a:ext>
            </a:extLst>
          </p:cNvPr>
          <p:cNvSpPr txBox="1"/>
          <p:nvPr/>
        </p:nvSpPr>
        <p:spPr>
          <a:xfrm>
            <a:off x="496422" y="5647101"/>
            <a:ext cx="63103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i="0" dirty="0">
                <a:solidFill>
                  <a:srgbClr val="FF3A77"/>
                </a:solidFill>
                <a:effectLst/>
                <a:latin typeface="gg sans"/>
              </a:rPr>
              <a:t>스팀이나 스토브로 진출하여 이용자 풀의 확장을 노린다</a:t>
            </a:r>
            <a:endParaRPr lang="ko-KR" altLang="en-US" b="1" dirty="0">
              <a:solidFill>
                <a:srgbClr val="FF3A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680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술집벽화 : 세계맥주전문점 인테리어 내부에 시공된 호프집벽화, 일러스트벽화 : 네이버 블로그">
            <a:extLst>
              <a:ext uri="{FF2B5EF4-FFF2-40B4-BE49-F238E27FC236}">
                <a16:creationId xmlns:a16="http://schemas.microsoft.com/office/drawing/2014/main" id="{2ABF94EF-CE83-9345-DF2D-5D6E7F14F1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829" r="1125" b="13089"/>
          <a:stretch/>
        </p:blipFill>
        <p:spPr bwMode="auto">
          <a:xfrm>
            <a:off x="-64277" y="-23518"/>
            <a:ext cx="12283389" cy="688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 descr="장난감이(가) 표시된 사진&#10;&#10;자동 생성된 설명">
            <a:extLst>
              <a:ext uri="{FF2B5EF4-FFF2-40B4-BE49-F238E27FC236}">
                <a16:creationId xmlns:a16="http://schemas.microsoft.com/office/drawing/2014/main" id="{2494D254-8C36-C53A-ED43-22E4C66B30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0" b="38467"/>
          <a:stretch/>
        </p:blipFill>
        <p:spPr>
          <a:xfrm>
            <a:off x="4240440" y="-166851"/>
            <a:ext cx="5105685" cy="7024851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CEE702D-542F-3207-4BCB-0991919C55E8}"/>
              </a:ext>
            </a:extLst>
          </p:cNvPr>
          <p:cNvSpPr/>
          <p:nvPr/>
        </p:nvSpPr>
        <p:spPr>
          <a:xfrm>
            <a:off x="-88900" y="-23518"/>
            <a:ext cx="4613275" cy="722736"/>
          </a:xfrm>
          <a:prstGeom prst="roundRect">
            <a:avLst/>
          </a:prstGeom>
          <a:solidFill>
            <a:schemeClr val="tx1">
              <a:alpha val="49000"/>
            </a:schemeClr>
          </a:solidFill>
          <a:ln>
            <a:solidFill>
              <a:schemeClr val="tx1">
                <a:lumMod val="75000"/>
                <a:lumOff val="2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0FC85DB-B339-4FE3-5A18-9F1263AEC7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707" y="-100568"/>
            <a:ext cx="2599798" cy="1675368"/>
          </a:xfrm>
          <a:prstGeom prst="rect">
            <a:avLst/>
          </a:prstGeom>
        </p:spPr>
      </p:pic>
      <p:sp>
        <p:nvSpPr>
          <p:cNvPr id="2" name="하트 1">
            <a:extLst>
              <a:ext uri="{FF2B5EF4-FFF2-40B4-BE49-F238E27FC236}">
                <a16:creationId xmlns:a16="http://schemas.microsoft.com/office/drawing/2014/main" id="{2372E0FE-4CC8-1117-B352-E1A0C36FE1C1}"/>
              </a:ext>
            </a:extLst>
          </p:cNvPr>
          <p:cNvSpPr/>
          <p:nvPr/>
        </p:nvSpPr>
        <p:spPr>
          <a:xfrm>
            <a:off x="237607" y="92087"/>
            <a:ext cx="573596" cy="527698"/>
          </a:xfrm>
          <a:prstGeom prst="heart">
            <a:avLst/>
          </a:prstGeom>
          <a:gradFill flip="none" rotWithShape="1">
            <a:gsLst>
              <a:gs pos="0">
                <a:srgbClr val="FFCCCC"/>
              </a:gs>
              <a:gs pos="50000">
                <a:srgbClr val="FF5B8E">
                  <a:shade val="67500"/>
                  <a:satMod val="115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8E05E05-0353-2CD4-8ACB-645C6E14CF2F}"/>
              </a:ext>
            </a:extLst>
          </p:cNvPr>
          <p:cNvGrpSpPr/>
          <p:nvPr/>
        </p:nvGrpSpPr>
        <p:grpSpPr>
          <a:xfrm>
            <a:off x="1017304" y="-23518"/>
            <a:ext cx="703927" cy="722736"/>
            <a:chOff x="265204" y="1971675"/>
            <a:chExt cx="1226987" cy="1224950"/>
          </a:xfrm>
        </p:grpSpPr>
        <p:pic>
          <p:nvPicPr>
            <p:cNvPr id="27" name="그래픽 26" descr="돼지 저금통 단색으로 채워진">
              <a:extLst>
                <a:ext uri="{FF2B5EF4-FFF2-40B4-BE49-F238E27FC236}">
                  <a16:creationId xmlns:a16="http://schemas.microsoft.com/office/drawing/2014/main" id="{44056AE6-A508-B586-3E85-08F39F477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5" name="그래픽 24" descr="달러 단색으로 채워진">
              <a:extLst>
                <a:ext uri="{FF2B5EF4-FFF2-40B4-BE49-F238E27FC236}">
                  <a16:creationId xmlns:a16="http://schemas.microsoft.com/office/drawing/2014/main" id="{F1FA6798-BFD5-9788-9C82-3DB0640E7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AED1898-F561-F816-D248-AFEE1FBB7D0F}"/>
              </a:ext>
            </a:extLst>
          </p:cNvPr>
          <p:cNvSpPr txBox="1"/>
          <p:nvPr/>
        </p:nvSpPr>
        <p:spPr>
          <a:xfrm>
            <a:off x="403977" y="193878"/>
            <a:ext cx="250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357482-2796-0429-57EF-96BB273AD969}"/>
              </a:ext>
            </a:extLst>
          </p:cNvPr>
          <p:cNvSpPr txBox="1"/>
          <p:nvPr/>
        </p:nvSpPr>
        <p:spPr>
          <a:xfrm>
            <a:off x="1689885" y="136099"/>
            <a:ext cx="938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10,000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1BEAD84-2C28-649E-1FAB-F266462AA4ED}"/>
              </a:ext>
            </a:extLst>
          </p:cNvPr>
          <p:cNvSpPr/>
          <p:nvPr/>
        </p:nvSpPr>
        <p:spPr>
          <a:xfrm>
            <a:off x="2159000" y="4409009"/>
            <a:ext cx="7836707" cy="2089749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6B5C61-57A2-5410-399D-DEF91FCA6B4E}"/>
              </a:ext>
            </a:extLst>
          </p:cNvPr>
          <p:cNvSpPr txBox="1"/>
          <p:nvPr/>
        </p:nvSpPr>
        <p:spPr>
          <a:xfrm>
            <a:off x="0" y="801009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예상 플레이 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ED195B-4A36-955A-5053-7F0ADBFC2221}"/>
              </a:ext>
            </a:extLst>
          </p:cNvPr>
          <p:cNvSpPr txBox="1"/>
          <p:nvPr/>
        </p:nvSpPr>
        <p:spPr>
          <a:xfrm>
            <a:off x="3576508" y="5038386"/>
            <a:ext cx="50016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사실 오늘</a:t>
            </a:r>
            <a: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… </a:t>
            </a:r>
            <a:r>
              <a:rPr lang="ko-KR" altLang="en-US" sz="2400" b="1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너한테</a:t>
            </a:r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 할말이 있어서 </a:t>
            </a:r>
            <a:endParaRPr lang="en-US" altLang="ko-KR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보자고 </a:t>
            </a:r>
            <a:r>
              <a:rPr lang="ko-KR" altLang="en-US" sz="2400" b="1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한거야</a:t>
            </a:r>
            <a:endParaRPr lang="ko-KR" alt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828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술집벽화 : 세계맥주전문점 인테리어 내부에 시공된 호프집벽화, 일러스트벽화 : 네이버 블로그">
            <a:extLst>
              <a:ext uri="{FF2B5EF4-FFF2-40B4-BE49-F238E27FC236}">
                <a16:creationId xmlns:a16="http://schemas.microsoft.com/office/drawing/2014/main" id="{2ABF94EF-CE83-9345-DF2D-5D6E7F14F1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829" r="1125" b="13089"/>
          <a:stretch/>
        </p:blipFill>
        <p:spPr bwMode="auto">
          <a:xfrm>
            <a:off x="-64277" y="-23518"/>
            <a:ext cx="12283389" cy="688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 descr="장난감이(가) 표시된 사진&#10;&#10;자동 생성된 설명">
            <a:extLst>
              <a:ext uri="{FF2B5EF4-FFF2-40B4-BE49-F238E27FC236}">
                <a16:creationId xmlns:a16="http://schemas.microsoft.com/office/drawing/2014/main" id="{2494D254-8C36-C53A-ED43-22E4C66B30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0" b="38467"/>
          <a:stretch/>
        </p:blipFill>
        <p:spPr>
          <a:xfrm>
            <a:off x="4240440" y="-166851"/>
            <a:ext cx="5105685" cy="7024851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CEE702D-542F-3207-4BCB-0991919C55E8}"/>
              </a:ext>
            </a:extLst>
          </p:cNvPr>
          <p:cNvSpPr/>
          <p:nvPr/>
        </p:nvSpPr>
        <p:spPr>
          <a:xfrm>
            <a:off x="-88900" y="-23518"/>
            <a:ext cx="4613275" cy="722736"/>
          </a:xfrm>
          <a:prstGeom prst="roundRect">
            <a:avLst/>
          </a:prstGeom>
          <a:solidFill>
            <a:schemeClr val="tx1">
              <a:alpha val="49000"/>
            </a:schemeClr>
          </a:solidFill>
          <a:ln>
            <a:solidFill>
              <a:schemeClr val="tx1">
                <a:lumMod val="75000"/>
                <a:lumOff val="2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0FC85DB-B339-4FE3-5A18-9F1263AEC7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707" y="-100568"/>
            <a:ext cx="2599798" cy="1675368"/>
          </a:xfrm>
          <a:prstGeom prst="rect">
            <a:avLst/>
          </a:prstGeom>
        </p:spPr>
      </p:pic>
      <p:sp>
        <p:nvSpPr>
          <p:cNvPr id="2" name="하트 1">
            <a:extLst>
              <a:ext uri="{FF2B5EF4-FFF2-40B4-BE49-F238E27FC236}">
                <a16:creationId xmlns:a16="http://schemas.microsoft.com/office/drawing/2014/main" id="{2372E0FE-4CC8-1117-B352-E1A0C36FE1C1}"/>
              </a:ext>
            </a:extLst>
          </p:cNvPr>
          <p:cNvSpPr/>
          <p:nvPr/>
        </p:nvSpPr>
        <p:spPr>
          <a:xfrm>
            <a:off x="237607" y="92087"/>
            <a:ext cx="573596" cy="527698"/>
          </a:xfrm>
          <a:prstGeom prst="heart">
            <a:avLst/>
          </a:prstGeom>
          <a:gradFill flip="none" rotWithShape="1">
            <a:gsLst>
              <a:gs pos="0">
                <a:srgbClr val="FFCCCC"/>
              </a:gs>
              <a:gs pos="50000">
                <a:srgbClr val="FF5B8E">
                  <a:shade val="67500"/>
                  <a:satMod val="115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8E05E05-0353-2CD4-8ACB-645C6E14CF2F}"/>
              </a:ext>
            </a:extLst>
          </p:cNvPr>
          <p:cNvGrpSpPr/>
          <p:nvPr/>
        </p:nvGrpSpPr>
        <p:grpSpPr>
          <a:xfrm>
            <a:off x="1017304" y="-23518"/>
            <a:ext cx="703927" cy="722736"/>
            <a:chOff x="265204" y="1971675"/>
            <a:chExt cx="1226987" cy="1224950"/>
          </a:xfrm>
        </p:grpSpPr>
        <p:pic>
          <p:nvPicPr>
            <p:cNvPr id="27" name="그래픽 26" descr="돼지 저금통 단색으로 채워진">
              <a:extLst>
                <a:ext uri="{FF2B5EF4-FFF2-40B4-BE49-F238E27FC236}">
                  <a16:creationId xmlns:a16="http://schemas.microsoft.com/office/drawing/2014/main" id="{44056AE6-A508-B586-3E85-08F39F477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5" name="그래픽 24" descr="달러 단색으로 채워진">
              <a:extLst>
                <a:ext uri="{FF2B5EF4-FFF2-40B4-BE49-F238E27FC236}">
                  <a16:creationId xmlns:a16="http://schemas.microsoft.com/office/drawing/2014/main" id="{F1FA6798-BFD5-9788-9C82-3DB0640E7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AED1898-F561-F816-D248-AFEE1FBB7D0F}"/>
              </a:ext>
            </a:extLst>
          </p:cNvPr>
          <p:cNvSpPr txBox="1"/>
          <p:nvPr/>
        </p:nvSpPr>
        <p:spPr>
          <a:xfrm>
            <a:off x="403977" y="193878"/>
            <a:ext cx="250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357482-2796-0429-57EF-96BB273AD969}"/>
              </a:ext>
            </a:extLst>
          </p:cNvPr>
          <p:cNvSpPr txBox="1"/>
          <p:nvPr/>
        </p:nvSpPr>
        <p:spPr>
          <a:xfrm>
            <a:off x="1689885" y="136099"/>
            <a:ext cx="938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10,000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1BEAD84-2C28-649E-1FAB-F266462AA4ED}"/>
              </a:ext>
            </a:extLst>
          </p:cNvPr>
          <p:cNvSpPr/>
          <p:nvPr/>
        </p:nvSpPr>
        <p:spPr>
          <a:xfrm>
            <a:off x="2159000" y="4409009"/>
            <a:ext cx="7836707" cy="2089749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CF3D8A8-1E94-D6A2-4A89-57A4C1E35344}"/>
              </a:ext>
            </a:extLst>
          </p:cNvPr>
          <p:cNvSpPr/>
          <p:nvPr/>
        </p:nvSpPr>
        <p:spPr>
          <a:xfrm>
            <a:off x="6794163" y="3103802"/>
            <a:ext cx="2814927" cy="914400"/>
          </a:xfrm>
          <a:prstGeom prst="rect">
            <a:avLst/>
          </a:prstGeom>
          <a:solidFill>
            <a:schemeClr val="accent5">
              <a:alpha val="49000"/>
            </a:schemeClr>
          </a:solidFill>
          <a:ln w="38100">
            <a:solidFill>
              <a:srgbClr val="0070C0">
                <a:alpha val="57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2CF3C0F-18B2-BF2E-B254-837CA5FE3041}"/>
              </a:ext>
            </a:extLst>
          </p:cNvPr>
          <p:cNvSpPr/>
          <p:nvPr/>
        </p:nvSpPr>
        <p:spPr>
          <a:xfrm>
            <a:off x="2539418" y="3103802"/>
            <a:ext cx="2814927" cy="914400"/>
          </a:xfrm>
          <a:prstGeom prst="rect">
            <a:avLst/>
          </a:prstGeom>
          <a:solidFill>
            <a:schemeClr val="accent5">
              <a:alpha val="49000"/>
            </a:schemeClr>
          </a:solidFill>
          <a:ln w="38100">
            <a:solidFill>
              <a:srgbClr val="0070C0">
                <a:alpha val="57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6B5C61-57A2-5410-399D-DEF91FCA6B4E}"/>
              </a:ext>
            </a:extLst>
          </p:cNvPr>
          <p:cNvSpPr txBox="1"/>
          <p:nvPr/>
        </p:nvSpPr>
        <p:spPr>
          <a:xfrm>
            <a:off x="0" y="801009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예상 플레이 화면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ED195B-4A36-955A-5053-7F0ADBFC2221}"/>
              </a:ext>
            </a:extLst>
          </p:cNvPr>
          <p:cNvSpPr txBox="1"/>
          <p:nvPr/>
        </p:nvSpPr>
        <p:spPr>
          <a:xfrm>
            <a:off x="4625630" y="5038386"/>
            <a:ext cx="30251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주말에 시간 있으면</a:t>
            </a:r>
            <a: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..</a:t>
            </a:r>
            <a:b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</a:br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나랑 데이트 어때</a:t>
            </a:r>
            <a: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?</a:t>
            </a:r>
            <a:endParaRPr lang="ko-KR" alt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CB9B6C-6AF8-B20A-70CA-D9B0B8CC84E0}"/>
              </a:ext>
            </a:extLst>
          </p:cNvPr>
          <p:cNvSpPr txBox="1"/>
          <p:nvPr/>
        </p:nvSpPr>
        <p:spPr>
          <a:xfrm>
            <a:off x="7169621" y="3356810"/>
            <a:ext cx="1947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이번주는 조금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..</a:t>
            </a:r>
            <a:endParaRPr lang="ko-KR" altLang="en-US" sz="20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50F303-A567-6895-8FDA-753AA9404051}"/>
              </a:ext>
            </a:extLst>
          </p:cNvPr>
          <p:cNvSpPr txBox="1"/>
          <p:nvPr/>
        </p:nvSpPr>
        <p:spPr>
          <a:xfrm>
            <a:off x="2952582" y="3356810"/>
            <a:ext cx="23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좋아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연락 할게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</a:t>
            </a:r>
            <a:endParaRPr lang="ko-KR" altLang="en-US" sz="20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475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8" t="5337" r="18526" b="31536"/>
          <a:stretch/>
        </p:blipFill>
        <p:spPr>
          <a:xfrm>
            <a:off x="4076321" y="136099"/>
            <a:ext cx="3955136" cy="6744941"/>
          </a:xfrm>
          <a:prstGeom prst="rect">
            <a:avLst/>
          </a:prstGeom>
        </p:spPr>
      </p:pic>
      <p:pic>
        <p:nvPicPr>
          <p:cNvPr id="22" name="그림 21" descr="장난감이(가) 표시된 사진&#10;&#10;자동 생성된 설명">
            <a:extLst>
              <a:ext uri="{FF2B5EF4-FFF2-40B4-BE49-F238E27FC236}">
                <a16:creationId xmlns:a16="http://schemas.microsoft.com/office/drawing/2014/main" id="{2494D254-8C36-C53A-ED43-22E4C66B30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0" b="38467"/>
          <a:stretch/>
        </p:blipFill>
        <p:spPr>
          <a:xfrm>
            <a:off x="1100601" y="858835"/>
            <a:ext cx="4253916" cy="599916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5" t="1803" r="51568" b="33881"/>
          <a:stretch/>
        </p:blipFill>
        <p:spPr>
          <a:xfrm>
            <a:off x="7903727" y="246236"/>
            <a:ext cx="3490051" cy="6634804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CEE702D-542F-3207-4BCB-0991919C55E8}"/>
              </a:ext>
            </a:extLst>
          </p:cNvPr>
          <p:cNvSpPr/>
          <p:nvPr/>
        </p:nvSpPr>
        <p:spPr>
          <a:xfrm>
            <a:off x="-88900" y="-23518"/>
            <a:ext cx="4613275" cy="722736"/>
          </a:xfrm>
          <a:prstGeom prst="roundRect">
            <a:avLst/>
          </a:prstGeom>
          <a:solidFill>
            <a:schemeClr val="tx1">
              <a:alpha val="49000"/>
            </a:schemeClr>
          </a:solidFill>
          <a:ln>
            <a:solidFill>
              <a:schemeClr val="tx1">
                <a:lumMod val="75000"/>
                <a:lumOff val="2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30FC85DB-B339-4FE3-5A18-9F1263AEC7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707" y="-138466"/>
            <a:ext cx="2599798" cy="1675368"/>
          </a:xfrm>
          <a:prstGeom prst="rect">
            <a:avLst/>
          </a:prstGeom>
        </p:spPr>
      </p:pic>
      <p:sp>
        <p:nvSpPr>
          <p:cNvPr id="2" name="하트 1">
            <a:extLst>
              <a:ext uri="{FF2B5EF4-FFF2-40B4-BE49-F238E27FC236}">
                <a16:creationId xmlns:a16="http://schemas.microsoft.com/office/drawing/2014/main" id="{2372E0FE-4CC8-1117-B352-E1A0C36FE1C1}"/>
              </a:ext>
            </a:extLst>
          </p:cNvPr>
          <p:cNvSpPr/>
          <p:nvPr/>
        </p:nvSpPr>
        <p:spPr>
          <a:xfrm>
            <a:off x="237607" y="92087"/>
            <a:ext cx="573596" cy="527698"/>
          </a:xfrm>
          <a:prstGeom prst="heart">
            <a:avLst/>
          </a:prstGeom>
          <a:gradFill flip="none" rotWithShape="1">
            <a:gsLst>
              <a:gs pos="0">
                <a:srgbClr val="FFCCCC"/>
              </a:gs>
              <a:gs pos="50000">
                <a:srgbClr val="FF5B8E">
                  <a:shade val="67500"/>
                  <a:satMod val="115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8E05E05-0353-2CD4-8ACB-645C6E14CF2F}"/>
              </a:ext>
            </a:extLst>
          </p:cNvPr>
          <p:cNvGrpSpPr/>
          <p:nvPr/>
        </p:nvGrpSpPr>
        <p:grpSpPr>
          <a:xfrm>
            <a:off x="1017304" y="-23518"/>
            <a:ext cx="703927" cy="722736"/>
            <a:chOff x="265204" y="1971675"/>
            <a:chExt cx="1226987" cy="1224950"/>
          </a:xfrm>
        </p:grpSpPr>
        <p:pic>
          <p:nvPicPr>
            <p:cNvPr id="27" name="그래픽 26" descr="돼지 저금통 단색으로 채워진">
              <a:extLst>
                <a:ext uri="{FF2B5EF4-FFF2-40B4-BE49-F238E27FC236}">
                  <a16:creationId xmlns:a16="http://schemas.microsoft.com/office/drawing/2014/main" id="{44056AE6-A508-B586-3E85-08F39F477A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5" name="그래픽 24" descr="달러 단색으로 채워진">
              <a:extLst>
                <a:ext uri="{FF2B5EF4-FFF2-40B4-BE49-F238E27FC236}">
                  <a16:creationId xmlns:a16="http://schemas.microsoft.com/office/drawing/2014/main" id="{F1FA6798-BFD5-9788-9C82-3DB0640E7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AED1898-F561-F816-D248-AFEE1FBB7D0F}"/>
              </a:ext>
            </a:extLst>
          </p:cNvPr>
          <p:cNvSpPr txBox="1"/>
          <p:nvPr/>
        </p:nvSpPr>
        <p:spPr>
          <a:xfrm>
            <a:off x="403977" y="193878"/>
            <a:ext cx="250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?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357482-2796-0429-57EF-96BB273AD969}"/>
              </a:ext>
            </a:extLst>
          </p:cNvPr>
          <p:cNvSpPr txBox="1"/>
          <p:nvPr/>
        </p:nvSpPr>
        <p:spPr>
          <a:xfrm>
            <a:off x="1689885" y="136099"/>
            <a:ext cx="938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10,000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1BEAD84-2C28-649E-1FAB-F266462AA4ED}"/>
              </a:ext>
            </a:extLst>
          </p:cNvPr>
          <p:cNvSpPr/>
          <p:nvPr/>
        </p:nvSpPr>
        <p:spPr>
          <a:xfrm>
            <a:off x="2159000" y="4409009"/>
            <a:ext cx="7836707" cy="2089749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CF3D8A8-1E94-D6A2-4A89-57A4C1E35344}"/>
              </a:ext>
            </a:extLst>
          </p:cNvPr>
          <p:cNvSpPr/>
          <p:nvPr/>
        </p:nvSpPr>
        <p:spPr>
          <a:xfrm>
            <a:off x="6794163" y="3103802"/>
            <a:ext cx="2814927" cy="914400"/>
          </a:xfrm>
          <a:prstGeom prst="rect">
            <a:avLst/>
          </a:prstGeom>
          <a:solidFill>
            <a:schemeClr val="accent5">
              <a:alpha val="49000"/>
            </a:schemeClr>
          </a:solidFill>
          <a:ln w="38100">
            <a:solidFill>
              <a:srgbClr val="0070C0">
                <a:alpha val="57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2CF3C0F-18B2-BF2E-B254-837CA5FE3041}"/>
              </a:ext>
            </a:extLst>
          </p:cNvPr>
          <p:cNvSpPr/>
          <p:nvPr/>
        </p:nvSpPr>
        <p:spPr>
          <a:xfrm>
            <a:off x="2539418" y="3103802"/>
            <a:ext cx="2814927" cy="914400"/>
          </a:xfrm>
          <a:prstGeom prst="rect">
            <a:avLst/>
          </a:prstGeom>
          <a:solidFill>
            <a:schemeClr val="accent5">
              <a:alpha val="49000"/>
            </a:schemeClr>
          </a:solidFill>
          <a:ln w="38100">
            <a:solidFill>
              <a:srgbClr val="0070C0">
                <a:alpha val="57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ED195B-4A36-955A-5053-7F0ADBFC2221}"/>
              </a:ext>
            </a:extLst>
          </p:cNvPr>
          <p:cNvSpPr txBox="1"/>
          <p:nvPr/>
        </p:nvSpPr>
        <p:spPr>
          <a:xfrm>
            <a:off x="4625630" y="5038386"/>
            <a:ext cx="30251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주말에 시간 있으면</a:t>
            </a:r>
            <a: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..</a:t>
            </a:r>
            <a:b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</a:br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나랑 데이트 어때</a:t>
            </a:r>
            <a:r>
              <a:rPr lang="en-US" altLang="ko-KR" sz="24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?</a:t>
            </a:r>
            <a:endParaRPr lang="ko-KR" altLang="en-US" sz="24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CB9B6C-6AF8-B20A-70CA-D9B0B8CC84E0}"/>
              </a:ext>
            </a:extLst>
          </p:cNvPr>
          <p:cNvSpPr txBox="1"/>
          <p:nvPr/>
        </p:nvSpPr>
        <p:spPr>
          <a:xfrm>
            <a:off x="7169621" y="3356810"/>
            <a:ext cx="1947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이번주는 조금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..</a:t>
            </a:r>
            <a:endParaRPr lang="ko-KR" altLang="en-US" sz="20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50F303-A567-6895-8FDA-753AA9404051}"/>
              </a:ext>
            </a:extLst>
          </p:cNvPr>
          <p:cNvSpPr txBox="1"/>
          <p:nvPr/>
        </p:nvSpPr>
        <p:spPr>
          <a:xfrm>
            <a:off x="2952582" y="3356810"/>
            <a:ext cx="231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좋아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, </a:t>
            </a:r>
            <a:r>
              <a:rPr lang="ko-KR" altLang="en-US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연락 할게</a:t>
            </a:r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.</a:t>
            </a:r>
            <a:endParaRPr lang="ko-KR" altLang="en-US" sz="20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401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5543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작업</a:t>
            </a:r>
            <a:r>
              <a:rPr lang="en-US" altLang="ko-KR" sz="4000" b="1" dirty="0">
                <a:latin typeface="+mj-lt"/>
              </a:rPr>
              <a:t> </a:t>
            </a:r>
            <a:r>
              <a:rPr lang="ko-KR" altLang="en-US" sz="4000" b="1" dirty="0">
                <a:latin typeface="+mj-lt"/>
              </a:rPr>
              <a:t>계획표 </a:t>
            </a:r>
            <a:r>
              <a:rPr lang="ko-KR" altLang="en-US" sz="2400" b="1" dirty="0">
                <a:latin typeface="+mj-lt"/>
              </a:rPr>
              <a:t>작업 기간</a:t>
            </a:r>
            <a:r>
              <a:rPr lang="en-US" altLang="ko-KR" sz="2400" b="1" dirty="0">
                <a:latin typeface="+mj-lt"/>
              </a:rPr>
              <a:t>: </a:t>
            </a:r>
            <a:r>
              <a:rPr lang="ko-KR" altLang="en-US" sz="2400" b="1" dirty="0">
                <a:latin typeface="+mj-lt"/>
              </a:rPr>
              <a:t>약 </a:t>
            </a:r>
            <a:r>
              <a:rPr lang="en-US" altLang="ko-KR" sz="2400" b="1" dirty="0">
                <a:latin typeface="+mj-lt"/>
              </a:rPr>
              <a:t>3</a:t>
            </a:r>
            <a:r>
              <a:rPr lang="ko-KR" altLang="en-US" sz="2400" b="1" dirty="0">
                <a:latin typeface="+mj-lt"/>
              </a:rPr>
              <a:t>달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A5DC2-BC54-A969-9C81-1CE93FDAAB8E}"/>
              </a:ext>
            </a:extLst>
          </p:cNvPr>
          <p:cNvSpPr txBox="1"/>
          <p:nvPr/>
        </p:nvSpPr>
        <p:spPr>
          <a:xfrm>
            <a:off x="5305425" y="24860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DEE743B-64CE-7649-3FEE-E6638DBBA6B8}"/>
              </a:ext>
            </a:extLst>
          </p:cNvPr>
          <p:cNvGrpSpPr/>
          <p:nvPr/>
        </p:nvGrpSpPr>
        <p:grpSpPr>
          <a:xfrm>
            <a:off x="469290" y="1409700"/>
            <a:ext cx="11139120" cy="5074652"/>
            <a:chOff x="507390" y="1400175"/>
            <a:chExt cx="11139120" cy="507465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7E1C9B9-3B16-2E52-8CCE-3337990CB68A}"/>
                </a:ext>
              </a:extLst>
            </p:cNvPr>
            <p:cNvSpPr/>
            <p:nvPr/>
          </p:nvSpPr>
          <p:spPr>
            <a:xfrm>
              <a:off x="8534400" y="1400176"/>
              <a:ext cx="3112110" cy="5074651"/>
            </a:xfrm>
            <a:prstGeom prst="rect">
              <a:avLst/>
            </a:prstGeom>
            <a:gradFill flip="none" rotWithShape="1">
              <a:gsLst>
                <a:gs pos="30000">
                  <a:srgbClr val="FF5B8E">
                    <a:alpha val="59000"/>
                    <a:lumMod val="91000"/>
                  </a:srgbClr>
                </a:gs>
                <a:gs pos="90000">
                  <a:srgbClr val="FFCCCC">
                    <a:alpha val="95000"/>
                  </a:srgbClr>
                </a:gs>
              </a:gsLst>
              <a:lin ang="5400000" scaled="1"/>
              <a:tileRect/>
            </a:gradFill>
            <a:ln w="38100">
              <a:solidFill>
                <a:srgbClr val="FF5B8E">
                  <a:alpha val="8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544630F-D046-FE5D-2421-6C52097BF403}"/>
                </a:ext>
              </a:extLst>
            </p:cNvPr>
            <p:cNvGrpSpPr/>
            <p:nvPr/>
          </p:nvGrpSpPr>
          <p:grpSpPr>
            <a:xfrm>
              <a:off x="507390" y="1400175"/>
              <a:ext cx="10843884" cy="5074652"/>
              <a:chOff x="507390" y="1400175"/>
              <a:chExt cx="10843884" cy="5074652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5EE7A204-1123-EC45-4550-89B9430227C6}"/>
                  </a:ext>
                </a:extLst>
              </p:cNvPr>
              <p:cNvSpPr/>
              <p:nvPr/>
            </p:nvSpPr>
            <p:spPr>
              <a:xfrm>
                <a:off x="507390" y="1400176"/>
                <a:ext cx="3112110" cy="5074651"/>
              </a:xfrm>
              <a:prstGeom prst="rect">
                <a:avLst/>
              </a:prstGeom>
              <a:gradFill flip="none" rotWithShape="1">
                <a:gsLst>
                  <a:gs pos="30000">
                    <a:srgbClr val="FF5B8E">
                      <a:alpha val="59000"/>
                      <a:lumMod val="91000"/>
                    </a:srgbClr>
                  </a:gs>
                  <a:gs pos="90000">
                    <a:srgbClr val="FFCCCC">
                      <a:alpha val="95000"/>
                    </a:srgbClr>
                  </a:gs>
                </a:gsLst>
                <a:lin ang="5400000" scaled="1"/>
                <a:tileRect/>
              </a:gradFill>
              <a:ln w="38100">
                <a:solidFill>
                  <a:srgbClr val="FF5B8E">
                    <a:alpha val="8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87BA395D-55AE-3751-7CEA-79E85347DBE9}"/>
                  </a:ext>
                </a:extLst>
              </p:cNvPr>
              <p:cNvSpPr/>
              <p:nvPr/>
            </p:nvSpPr>
            <p:spPr>
              <a:xfrm>
                <a:off x="802627" y="2077452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컨셉 구상</a:t>
                </a:r>
              </a:p>
            </p:txBody>
          </p:sp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2454BD70-506E-4889-C6D6-2855BFDE5455}"/>
                  </a:ext>
                </a:extLst>
              </p:cNvPr>
              <p:cNvSpPr/>
              <p:nvPr/>
            </p:nvSpPr>
            <p:spPr>
              <a:xfrm>
                <a:off x="802626" y="3155380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시스템 및 콘텐츠 기획</a:t>
                </a:r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9561CD3E-857A-40DC-95F8-99746AC6226A}"/>
                  </a:ext>
                </a:extLst>
              </p:cNvPr>
              <p:cNvSpPr/>
              <p:nvPr/>
            </p:nvSpPr>
            <p:spPr>
              <a:xfrm>
                <a:off x="802626" y="4233308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세부 기획</a:t>
                </a: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92A1D86B-7815-8339-080D-3876344FF29D}"/>
                  </a:ext>
                </a:extLst>
              </p:cNvPr>
              <p:cNvSpPr/>
              <p:nvPr/>
            </p:nvSpPr>
            <p:spPr>
              <a:xfrm>
                <a:off x="802625" y="5311236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아트 초안 작업</a:t>
                </a: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91B4E614-D9C4-4766-1CFF-7854FB610E9C}"/>
                  </a:ext>
                </a:extLst>
              </p:cNvPr>
              <p:cNvSpPr/>
              <p:nvPr/>
            </p:nvSpPr>
            <p:spPr>
              <a:xfrm>
                <a:off x="8829637" y="2077452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아트 작업 마무리 및</a:t>
                </a:r>
                <a:endParaRPr lang="en-US" altLang="ko-KR" dirty="0">
                  <a:ln>
                    <a:solidFill>
                      <a:sysClr val="windowText" lastClr="000000"/>
                    </a:solidFill>
                  </a:ln>
                  <a:solidFill>
                    <a:sysClr val="windowText" lastClr="000000"/>
                  </a:solidFill>
                </a:endParaRPr>
              </a:p>
              <a:p>
                <a:pPr algn="ctr"/>
                <a:r>
                  <a:rPr lang="en-US" altLang="ko-KR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UI, Sprite </a:t>
                </a:r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적용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7136B96C-BD34-1207-30ED-B4722A5E6757}"/>
                  </a:ext>
                </a:extLst>
              </p:cNvPr>
              <p:cNvSpPr/>
              <p:nvPr/>
            </p:nvSpPr>
            <p:spPr>
              <a:xfrm>
                <a:off x="8829636" y="3155380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>
                    <a:solidFill>
                      <a:schemeClr val="tx1"/>
                    </a:solidFill>
                  </a:rPr>
                  <a:t>플레이 및 </a:t>
                </a:r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버그 수정</a:t>
                </a: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DDA826F7-5CA0-01E8-D756-3ED44C4CDD5C}"/>
                  </a:ext>
                </a:extLst>
              </p:cNvPr>
              <p:cNvSpPr/>
              <p:nvPr/>
            </p:nvSpPr>
            <p:spPr>
              <a:xfrm>
                <a:off x="8829636" y="4233308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최종 테스트</a:t>
                </a: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F14F9B43-AE5A-1E35-7F42-45F0C8368CBE}"/>
                  </a:ext>
                </a:extLst>
              </p:cNvPr>
              <p:cNvSpPr/>
              <p:nvPr/>
            </p:nvSpPr>
            <p:spPr>
              <a:xfrm>
                <a:off x="8829635" y="5311236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완성</a:t>
                </a:r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6020558F-D087-3FEC-68EE-DF65244390EC}"/>
                  </a:ext>
                </a:extLst>
              </p:cNvPr>
              <p:cNvSpPr/>
              <p:nvPr/>
            </p:nvSpPr>
            <p:spPr>
              <a:xfrm>
                <a:off x="4539945" y="1400175"/>
                <a:ext cx="3112110" cy="5074651"/>
              </a:xfrm>
              <a:prstGeom prst="rect">
                <a:avLst/>
              </a:prstGeom>
              <a:gradFill flip="none" rotWithShape="1">
                <a:gsLst>
                  <a:gs pos="30000">
                    <a:srgbClr val="FF5B8E">
                      <a:alpha val="59000"/>
                      <a:lumMod val="91000"/>
                    </a:srgbClr>
                  </a:gs>
                  <a:gs pos="90000">
                    <a:srgbClr val="FFCCCC">
                      <a:alpha val="95000"/>
                    </a:srgbClr>
                  </a:gs>
                </a:gsLst>
                <a:lin ang="5400000" scaled="1"/>
                <a:tileRect/>
              </a:gradFill>
              <a:ln w="38100">
                <a:solidFill>
                  <a:srgbClr val="FF5B8E">
                    <a:alpha val="84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3A161098-50DD-069F-110C-182ECBE5A3A5}"/>
                  </a:ext>
                </a:extLst>
              </p:cNvPr>
              <p:cNvSpPr/>
              <p:nvPr/>
            </p:nvSpPr>
            <p:spPr>
              <a:xfrm>
                <a:off x="4816132" y="2077452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시나리오 구상</a:t>
                </a: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F7E3B42E-C699-D67D-06FD-BA9E8F600FBF}"/>
                  </a:ext>
                </a:extLst>
              </p:cNvPr>
              <p:cNvSpPr/>
              <p:nvPr/>
            </p:nvSpPr>
            <p:spPr>
              <a:xfrm>
                <a:off x="4816131" y="3155380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에피소드 대본 제작</a:t>
                </a: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FE07E937-60A5-1700-4453-16C56648175B}"/>
                  </a:ext>
                </a:extLst>
              </p:cNvPr>
              <p:cNvSpPr/>
              <p:nvPr/>
            </p:nvSpPr>
            <p:spPr>
              <a:xfrm>
                <a:off x="4816131" y="4233308"/>
                <a:ext cx="2521637" cy="78740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CC0066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rPr>
                  <a:t>주요 기능 구현</a:t>
                </a:r>
              </a:p>
            </p:txBody>
          </p:sp>
        </p:grpSp>
      </p:grp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21138FAD-1308-7261-C3C9-9749D0079A76}"/>
              </a:ext>
            </a:extLst>
          </p:cNvPr>
          <p:cNvSpPr/>
          <p:nvPr/>
        </p:nvSpPr>
        <p:spPr>
          <a:xfrm>
            <a:off x="3463640" y="3531633"/>
            <a:ext cx="1320456" cy="109537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FF3D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79044FC8-5087-E833-B995-66FD1C20C1E6}"/>
              </a:ext>
            </a:extLst>
          </p:cNvPr>
          <p:cNvSpPr/>
          <p:nvPr/>
        </p:nvSpPr>
        <p:spPr>
          <a:xfrm>
            <a:off x="7511405" y="3540356"/>
            <a:ext cx="1320456" cy="109537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FF3D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3~7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294002" y="1508496"/>
            <a:ext cx="1658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7~10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D71D929-3200-4E8E-C4E3-B66A3C711F1F}"/>
              </a:ext>
            </a:extLst>
          </p:cNvPr>
          <p:cNvSpPr/>
          <p:nvPr/>
        </p:nvSpPr>
        <p:spPr>
          <a:xfrm>
            <a:off x="4797081" y="5322746"/>
            <a:ext cx="2521637" cy="787400"/>
          </a:xfrm>
          <a:prstGeom prst="rect">
            <a:avLst/>
          </a:prstGeom>
          <a:solidFill>
            <a:schemeClr val="bg1"/>
          </a:solidFill>
          <a:ln w="28575">
            <a:solidFill>
              <a:srgbClr val="CC006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샘플 플레이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0D85CF9-EFC5-FAA6-7F37-49BED0C98FEE}"/>
              </a:ext>
            </a:extLst>
          </p:cNvPr>
          <p:cNvGrpSpPr/>
          <p:nvPr/>
        </p:nvGrpSpPr>
        <p:grpSpPr>
          <a:xfrm>
            <a:off x="910824" y="4860260"/>
            <a:ext cx="2229037" cy="630475"/>
            <a:chOff x="900806" y="4948268"/>
            <a:chExt cx="2229037" cy="630475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DDA7F1FF-B584-FFDF-A059-87F34840A7B5}"/>
                </a:ext>
              </a:extLst>
            </p:cNvPr>
            <p:cNvSpPr/>
            <p:nvPr/>
          </p:nvSpPr>
          <p:spPr>
            <a:xfrm>
              <a:off x="900806" y="4948268"/>
              <a:ext cx="2229037" cy="454671"/>
            </a:xfrm>
            <a:prstGeom prst="roundRect">
              <a:avLst/>
            </a:prstGeom>
            <a:solidFill>
              <a:srgbClr val="FF3A77"/>
            </a:solidFill>
            <a:ln w="38100">
              <a:solidFill>
                <a:srgbClr val="FF3D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현재 진행 단계</a:t>
              </a:r>
            </a:p>
          </p:txBody>
        </p:sp>
        <p:sp>
          <p:nvSpPr>
            <p:cNvPr id="28" name="화살표: 아래쪽 27">
              <a:extLst>
                <a:ext uri="{FF2B5EF4-FFF2-40B4-BE49-F238E27FC236}">
                  <a16:creationId xmlns:a16="http://schemas.microsoft.com/office/drawing/2014/main" id="{2686D2EE-A3CC-605F-15D6-476B7B2BA173}"/>
                </a:ext>
              </a:extLst>
            </p:cNvPr>
            <p:cNvSpPr/>
            <p:nvPr/>
          </p:nvSpPr>
          <p:spPr>
            <a:xfrm>
              <a:off x="1710524" y="5317854"/>
              <a:ext cx="609600" cy="260889"/>
            </a:xfrm>
            <a:prstGeom prst="downArrow">
              <a:avLst/>
            </a:prstGeom>
            <a:solidFill>
              <a:srgbClr val="FF3A77"/>
            </a:solidFill>
            <a:ln>
              <a:solidFill>
                <a:srgbClr val="FF3D7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2865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6326591-81BE-C2A3-F281-6DB916B4F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29" y="2745327"/>
            <a:ext cx="2491359" cy="3664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C1C9FC1-E56F-1FAA-5534-E9D31D8608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1" t="16963" r="10325"/>
          <a:stretch/>
        </p:blipFill>
        <p:spPr bwMode="auto">
          <a:xfrm>
            <a:off x="3083799" y="2197278"/>
            <a:ext cx="2743200" cy="4081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B98E67E-198C-D772-16EA-37B8D0547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421" y="2636668"/>
            <a:ext cx="2012094" cy="3881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1172FF-DE3E-BC8D-6DAE-E680A017F4F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0510"/>
          <a:stretch/>
        </p:blipFill>
        <p:spPr>
          <a:xfrm>
            <a:off x="3831381" y="1193468"/>
            <a:ext cx="1175815" cy="118473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1F71786-8E18-8259-4395-3C589D95AC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225" y="1676610"/>
            <a:ext cx="1467948" cy="1403186"/>
          </a:xfrm>
          <a:prstGeom prst="rect">
            <a:avLst/>
          </a:prstGeom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1EF85D0B-3AD7-22F7-F912-BFCE8B16B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6983" y="965201"/>
            <a:ext cx="3267075" cy="650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FB87A0D-1D24-70F0-0432-79C8B7C0CD9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3436"/>
          <a:stretch/>
        </p:blipFill>
        <p:spPr>
          <a:xfrm>
            <a:off x="9557610" y="-161354"/>
            <a:ext cx="1682494" cy="149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508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2143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작품 소개 </a:t>
            </a:r>
            <a:r>
              <a:rPr lang="ko-KR" altLang="en-US" sz="2400" b="1" dirty="0">
                <a:latin typeface="+mj-lt"/>
              </a:rPr>
              <a:t>개요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A5DC2-BC54-A969-9C81-1CE93FDAAB8E}"/>
              </a:ext>
            </a:extLst>
          </p:cNvPr>
          <p:cNvSpPr txBox="1"/>
          <p:nvPr/>
        </p:nvSpPr>
        <p:spPr>
          <a:xfrm>
            <a:off x="5305425" y="24860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03150CF-B9D2-52F8-229B-BBCCC87D0C47}"/>
              </a:ext>
            </a:extLst>
          </p:cNvPr>
          <p:cNvSpPr/>
          <p:nvPr/>
        </p:nvSpPr>
        <p:spPr>
          <a:xfrm>
            <a:off x="469290" y="1241941"/>
            <a:ext cx="10065360" cy="5225534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28575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DAB523E-37FF-3C9B-58B6-E4C613894902}"/>
              </a:ext>
            </a:extLst>
          </p:cNvPr>
          <p:cNvSpPr/>
          <p:nvPr/>
        </p:nvSpPr>
        <p:spPr>
          <a:xfrm>
            <a:off x="728060" y="1407548"/>
            <a:ext cx="3034315" cy="4812277"/>
          </a:xfrm>
          <a:prstGeom prst="rect">
            <a:avLst/>
          </a:prstGeom>
          <a:solidFill>
            <a:schemeClr val="bg1"/>
          </a:solidFill>
          <a:ln w="38100">
            <a:solidFill>
              <a:srgbClr val="FF3A7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 w="6350">
                  <a:solidFill>
                    <a:srgbClr val="FF3D78"/>
                  </a:solidFill>
                </a:ln>
                <a:solidFill>
                  <a:srgbClr val="FF3A77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장르</a:t>
            </a:r>
            <a:r>
              <a:rPr kumimoji="0" lang="ko-KR" altLang="en-US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b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</a:br>
            <a:r>
              <a:rPr kumimoji="0" lang="ko-KR" altLang="en-US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연애 시뮬레이션</a:t>
            </a:r>
            <a:endParaRPr lang="en-US" altLang="ko-KR" b="1" dirty="0">
              <a:solidFill>
                <a:schemeClr val="tx1"/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B34524-6C09-C6A5-4BED-9D7F9A42755E}"/>
              </a:ext>
            </a:extLst>
          </p:cNvPr>
          <p:cNvSpPr txBox="1"/>
          <p:nvPr/>
        </p:nvSpPr>
        <p:spPr>
          <a:xfrm>
            <a:off x="793292" y="3293110"/>
            <a:ext cx="29690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플레이어가 주인공이 되어 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이야기의 여주인공들과 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관계를 진전시키는 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시뮬레이션 게임</a:t>
            </a:r>
            <a:endParaRPr lang="en-US" altLang="ko-KR" sz="1800" b="1" dirty="0">
              <a:solidFill>
                <a:srgbClr val="413333"/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C7351D-E231-0148-22F1-631AD0E5BC7B}"/>
              </a:ext>
            </a:extLst>
          </p:cNvPr>
          <p:cNvSpPr/>
          <p:nvPr/>
        </p:nvSpPr>
        <p:spPr>
          <a:xfrm>
            <a:off x="3984350" y="1407548"/>
            <a:ext cx="3034315" cy="4812277"/>
          </a:xfrm>
          <a:prstGeom prst="rect">
            <a:avLst/>
          </a:prstGeom>
          <a:solidFill>
            <a:schemeClr val="bg1"/>
          </a:solidFill>
          <a:ln w="38100">
            <a:solidFill>
              <a:srgbClr val="FF3A7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 w="6350">
                  <a:solidFill>
                    <a:srgbClr val="FF3D78"/>
                  </a:solidFill>
                </a:ln>
                <a:solidFill>
                  <a:srgbClr val="FF3A77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플랫폼</a:t>
            </a:r>
            <a:r>
              <a:rPr kumimoji="0" lang="ko-KR" altLang="en-US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b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</a:br>
            <a:r>
              <a:rPr kumimoji="0" lang="en-US" altLang="ko-KR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PC, </a:t>
            </a:r>
            <a:r>
              <a:rPr kumimoji="0" lang="ko-KR" altLang="en-US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모바일</a:t>
            </a:r>
            <a:r>
              <a:rPr kumimoji="0" lang="en-US" altLang="ko-KR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BBC6124-A210-FFB9-EA03-890CE351C11B}"/>
              </a:ext>
            </a:extLst>
          </p:cNvPr>
          <p:cNvSpPr/>
          <p:nvPr/>
        </p:nvSpPr>
        <p:spPr>
          <a:xfrm>
            <a:off x="7240640" y="1407547"/>
            <a:ext cx="3034315" cy="4812277"/>
          </a:xfrm>
          <a:prstGeom prst="rect">
            <a:avLst/>
          </a:prstGeom>
          <a:solidFill>
            <a:schemeClr val="bg1"/>
          </a:solidFill>
          <a:ln w="38100">
            <a:solidFill>
              <a:srgbClr val="FF3A7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 w="6350">
                  <a:solidFill>
                    <a:srgbClr val="FF3D78"/>
                  </a:solidFill>
                </a:ln>
                <a:solidFill>
                  <a:srgbClr val="FF3A77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의도</a:t>
            </a:r>
            <a:r>
              <a:rPr kumimoji="0" lang="ko-KR" altLang="en-US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 </a:t>
            </a:r>
            <a:br>
              <a:rPr kumimoji="0" lang="en-US" altLang="ko-KR" sz="3200" b="1" i="0" u="none" strike="noStrike" kern="1200" cap="none" spc="0" normalizeH="0" baseline="0" noProof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</a:br>
            <a:r>
              <a:rPr kumimoji="0" lang="ko-KR" altLang="en-US" sz="1800" b="1" i="0" u="none" strike="noStrike" kern="1200" cap="none" spc="0" normalizeH="0" baseline="0" noProof="0" dirty="0">
                <a:solidFill>
                  <a:schemeClr val="tx1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본격적인 게임 개발의 초석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ko-KR" b="1" dirty="0">
              <a:solidFill>
                <a:schemeClr val="accent4">
                  <a:lumMod val="20000"/>
                  <a:lumOff val="80000"/>
                </a:schemeClr>
              </a:solidFill>
              <a:latin typeface="맑은 고딕" panose="020F03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solidFill>
                <a:schemeClr val="accent4">
                  <a:lumMod val="20000"/>
                  <a:lumOff val="80000"/>
                </a:schemeClr>
              </a:solidFill>
              <a:effectLst/>
              <a:uLnTx/>
              <a:uFillTx/>
              <a:latin typeface="맑은 고딕" panose="020F0302020204030204"/>
              <a:ea typeface="맑은 고딕" panose="020B0503020000020004" pitchFamily="50" charset="-127"/>
              <a:cs typeface="+mn-cs"/>
            </a:endParaRP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E98B0B-FE4D-C805-4156-BCBC8518A0EB}"/>
              </a:ext>
            </a:extLst>
          </p:cNvPr>
          <p:cNvSpPr txBox="1"/>
          <p:nvPr/>
        </p:nvSpPr>
        <p:spPr>
          <a:xfrm>
            <a:off x="3762375" y="3293110"/>
            <a:ext cx="35933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PC </a:t>
            </a: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환경에서 진행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b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어느정도 제작 후 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모바일 버전도 개발 고려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A0B368-E8DC-4440-A0BF-CA098B5940F5}"/>
              </a:ext>
            </a:extLst>
          </p:cNvPr>
          <p:cNvSpPr txBox="1"/>
          <p:nvPr/>
        </p:nvSpPr>
        <p:spPr>
          <a:xfrm>
            <a:off x="7273256" y="3490519"/>
            <a:ext cx="2969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직접 게임을 만들고 과정을</a:t>
            </a:r>
            <a:br>
              <a:rPr lang="en-US" altLang="ko-KR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</a:br>
            <a:r>
              <a:rPr lang="ko-KR" altLang="en-US" sz="1800" b="1" dirty="0">
                <a:solidFill>
                  <a:srgbClr val="413333"/>
                </a:solidFill>
                <a:latin typeface="맑은 고딕" panose="020F0302020204030204"/>
                <a:ea typeface="맑은 고딕" panose="020B0503020000020004" pitchFamily="50" charset="-127"/>
              </a:rPr>
              <a:t>습득하는 것이 목표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7A30E2-870F-1064-1242-7007AF701A14}"/>
              </a:ext>
            </a:extLst>
          </p:cNvPr>
          <p:cNvSpPr txBox="1"/>
          <p:nvPr/>
        </p:nvSpPr>
        <p:spPr>
          <a:xfrm>
            <a:off x="7458074" y="4334259"/>
            <a:ext cx="25942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조사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기획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개발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발전 </a:t>
            </a:r>
            <a:r>
              <a:rPr lang="en-US" altLang="ko-KR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-&gt; </a:t>
            </a:r>
            <a:r>
              <a:rPr lang="ko-KR" altLang="en-US" sz="1600" b="1" dirty="0">
                <a:solidFill>
                  <a:srgbClr val="FF3D78"/>
                </a:solidFill>
                <a:latin typeface="맑은 고딕" panose="020F0302020204030204"/>
                <a:ea typeface="맑은 고딕" panose="020B0503020000020004" pitchFamily="50" charset="-127"/>
              </a:rPr>
              <a:t>발매</a:t>
            </a:r>
            <a:endParaRPr lang="ko-KR" altLang="en-US" sz="1600" dirty="0">
              <a:solidFill>
                <a:srgbClr val="FF3D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547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9000">
              <a:schemeClr val="tx1">
                <a:lumMod val="85000"/>
                <a:lumOff val="15000"/>
              </a:schemeClr>
            </a:gs>
            <a:gs pos="59662">
              <a:srgbClr val="413333"/>
            </a:gs>
            <a:gs pos="100000">
              <a:srgbClr val="FF79A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20D6BDEC-1102-C826-50E8-71D193656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62" y="606255"/>
            <a:ext cx="10302875" cy="625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604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래픽 6" descr="히비스커스 단색으로 채워진">
            <a:extLst>
              <a:ext uri="{FF2B5EF4-FFF2-40B4-BE49-F238E27FC236}">
                <a16:creationId xmlns:a16="http://schemas.microsoft.com/office/drawing/2014/main" id="{6F65BC39-9DBF-0ACB-EBF9-523ECB807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27218" y="1480257"/>
            <a:ext cx="1498847" cy="14988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8298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작품 소개 </a:t>
            </a:r>
            <a:r>
              <a:rPr lang="ko-KR" altLang="en-US" sz="2400" b="1" dirty="0">
                <a:latin typeface="+mj-lt"/>
              </a:rPr>
              <a:t>시놉시스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A5DC2-BC54-A969-9C81-1CE93FDAAB8E}"/>
              </a:ext>
            </a:extLst>
          </p:cNvPr>
          <p:cNvSpPr txBox="1"/>
          <p:nvPr/>
        </p:nvSpPr>
        <p:spPr>
          <a:xfrm>
            <a:off x="5305425" y="24860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9BEF69AF-07FE-5FD5-5EE4-3BA713124B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79" t="11489" r="22436" b="12555"/>
          <a:stretch/>
        </p:blipFill>
        <p:spPr>
          <a:xfrm>
            <a:off x="335743" y="3323786"/>
            <a:ext cx="4798424" cy="34137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A402DF-D4A5-EB77-D624-F35CA0C83BDE}"/>
              </a:ext>
            </a:extLst>
          </p:cNvPr>
          <p:cNvSpPr txBox="1"/>
          <p:nvPr/>
        </p:nvSpPr>
        <p:spPr>
          <a:xfrm>
            <a:off x="1384908" y="1566374"/>
            <a:ext cx="91234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i="1" dirty="0">
                <a:ln w="19050">
                  <a:solidFill>
                    <a:srgbClr val="FF3D78"/>
                  </a:solidFill>
                </a:ln>
                <a:solidFill>
                  <a:schemeClr val="bg1"/>
                </a:solidFill>
                <a:latin typeface="+mj-lt"/>
              </a:rPr>
              <a:t>“</a:t>
            </a:r>
            <a:r>
              <a:rPr lang="ko-KR" altLang="en-US" sz="4000" b="1" i="1" dirty="0">
                <a:ln w="19050">
                  <a:noFill/>
                </a:ln>
                <a:solidFill>
                  <a:srgbClr val="FF3A77"/>
                </a:solidFill>
                <a:latin typeface="+mj-lt"/>
              </a:rPr>
              <a:t>평범한 술집 알바생인 나에게 찾아온 </a:t>
            </a:r>
            <a:endParaRPr lang="en-US" altLang="ko-KR" sz="4000" b="1" i="1" dirty="0">
              <a:ln w="19050">
                <a:noFill/>
              </a:ln>
              <a:solidFill>
                <a:srgbClr val="FF3A77"/>
              </a:solidFill>
              <a:latin typeface="+mj-lt"/>
            </a:endParaRPr>
          </a:p>
          <a:p>
            <a:pPr algn="r"/>
            <a:r>
              <a:rPr lang="ko-KR" altLang="en-US" sz="4000" b="1" i="1" dirty="0">
                <a:ln w="19050">
                  <a:noFill/>
                </a:ln>
                <a:solidFill>
                  <a:srgbClr val="FF3A77"/>
                </a:solidFill>
                <a:latin typeface="+mj-lt"/>
              </a:rPr>
              <a:t>짙은 분홍빛의 향기</a:t>
            </a:r>
            <a:r>
              <a:rPr lang="en-US" altLang="ko-KR" sz="4000" b="1" i="1" dirty="0">
                <a:ln w="19050">
                  <a:solidFill>
                    <a:srgbClr val="FF3D78"/>
                  </a:solidFill>
                </a:ln>
                <a:solidFill>
                  <a:schemeClr val="bg1"/>
                </a:solidFill>
                <a:latin typeface="+mj-lt"/>
              </a:rPr>
              <a:t>”</a:t>
            </a:r>
            <a:endParaRPr lang="ko-KR" altLang="en-US" sz="4000" b="1" i="1" dirty="0">
              <a:ln w="19050">
                <a:solidFill>
                  <a:srgbClr val="FF3D78"/>
                </a:solidFill>
              </a:ln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50FEC6-7E7E-0789-AD10-72F46AD72762}"/>
              </a:ext>
            </a:extLst>
          </p:cNvPr>
          <p:cNvSpPr txBox="1"/>
          <p:nvPr/>
        </p:nvSpPr>
        <p:spPr>
          <a:xfrm>
            <a:off x="5397790" y="3575163"/>
            <a:ext cx="62142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술집에서 알바를 하다 보면 여러 냄새들을 맡을 수 있다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그러나 오늘은 냄새보단 </a:t>
            </a:r>
            <a:r>
              <a:rPr lang="ko-KR" altLang="en-US" sz="1600" b="1" dirty="0">
                <a:solidFill>
                  <a:srgbClr val="FF3A77"/>
                </a:solidFill>
                <a:latin typeface="+mj-lt"/>
              </a:rPr>
              <a:t>향</a:t>
            </a:r>
            <a:r>
              <a:rPr lang="ko-KR" altLang="en-US" sz="1600" dirty="0">
                <a:latin typeface="+mj-lt"/>
              </a:rPr>
              <a:t>에 가깝다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표현하자면 향보단</a:t>
            </a:r>
            <a:r>
              <a:rPr lang="en-US" altLang="ko-KR" sz="1600" dirty="0">
                <a:latin typeface="+mj-lt"/>
              </a:rPr>
              <a:t> </a:t>
            </a:r>
            <a:r>
              <a:rPr lang="ko-KR" altLang="en-US" sz="1600" dirty="0">
                <a:latin typeface="+mj-lt"/>
              </a:rPr>
              <a:t>색</a:t>
            </a:r>
            <a:r>
              <a:rPr lang="en-US" altLang="ko-KR" sz="1600" dirty="0">
                <a:latin typeface="+mj-lt"/>
              </a:rPr>
              <a:t>. </a:t>
            </a:r>
            <a:r>
              <a:rPr lang="ko-KR" altLang="en-US" sz="1600" dirty="0">
                <a:latin typeface="+mj-lt"/>
              </a:rPr>
              <a:t>그것도 짙은 분홍색의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색을 쫓아간 시선의 끝은 각각 다른 사람을 가리킨다</a:t>
            </a:r>
            <a:r>
              <a:rPr lang="en-US" altLang="ko-KR" sz="1600" dirty="0">
                <a:latin typeface="+mj-lt"/>
              </a:rPr>
              <a:t>. </a:t>
            </a:r>
          </a:p>
          <a:p>
            <a:pPr>
              <a:spcAft>
                <a:spcPts val="1200"/>
              </a:spcAft>
            </a:pPr>
            <a:r>
              <a:rPr lang="ko-KR" altLang="en-US" sz="1600" b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세련</a:t>
            </a:r>
            <a:r>
              <a:rPr lang="ko-KR" altLang="en-US" sz="1600" dirty="0">
                <a:latin typeface="+mj-lt"/>
              </a:rPr>
              <a:t>된 분위기의 여자</a:t>
            </a:r>
            <a:r>
              <a:rPr lang="en-US" altLang="ko-KR" sz="1600" dirty="0">
                <a:latin typeface="+mj-lt"/>
              </a:rPr>
              <a:t>, </a:t>
            </a:r>
            <a:r>
              <a:rPr lang="ko-KR" altLang="en-US" sz="1600" b="1" dirty="0">
                <a:solidFill>
                  <a:srgbClr val="0070C0"/>
                </a:solidFill>
                <a:latin typeface="+mj-lt"/>
              </a:rPr>
              <a:t>건강미</a:t>
            </a:r>
            <a:r>
              <a:rPr lang="ko-KR" altLang="en-US" sz="1600" dirty="0">
                <a:latin typeface="+mj-lt"/>
              </a:rPr>
              <a:t> 넘치는 포니 테일의 여자</a:t>
            </a:r>
            <a:r>
              <a:rPr lang="en-US" altLang="ko-KR" sz="1600" dirty="0">
                <a:latin typeface="+mj-lt"/>
              </a:rPr>
              <a:t>, </a:t>
            </a:r>
            <a:br>
              <a:rPr lang="en-US" altLang="ko-KR" sz="1600" dirty="0">
                <a:latin typeface="+mj-lt"/>
              </a:rPr>
            </a:br>
            <a:r>
              <a:rPr lang="ko-KR" altLang="en-US" sz="1600" dirty="0">
                <a:latin typeface="+mj-lt"/>
              </a:rPr>
              <a:t>잔뜩 긴장한 듯한</a:t>
            </a:r>
            <a:r>
              <a:rPr lang="en-US" altLang="ko-KR" sz="1600" dirty="0">
                <a:latin typeface="+mj-lt"/>
              </a:rPr>
              <a:t> </a:t>
            </a:r>
            <a:r>
              <a:rPr lang="ko-KR" altLang="en-US" sz="1600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수수</a:t>
            </a:r>
            <a:r>
              <a:rPr lang="ko-KR" altLang="en-US" sz="1600" dirty="0">
                <a:latin typeface="+mj-lt"/>
              </a:rPr>
              <a:t>한 여자</a:t>
            </a:r>
            <a:endParaRPr lang="en-US" altLang="ko-KR" sz="1600" dirty="0"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ko-KR" altLang="en-US" sz="1600" dirty="0">
                <a:latin typeface="+mj-lt"/>
              </a:rPr>
              <a:t>주인공은 이 향기의 주인을 찾아 이어질 수 있을까</a:t>
            </a:r>
            <a:r>
              <a:rPr lang="en-US" altLang="ko-KR" sz="16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9584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627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등장인물 </a:t>
            </a:r>
            <a:r>
              <a:rPr lang="ko-KR" altLang="en-US" sz="2400" b="1" dirty="0">
                <a:latin typeface="+mj-lt"/>
              </a:rPr>
              <a:t>히로인 </a:t>
            </a:r>
            <a:r>
              <a:rPr lang="en-US" altLang="ko-KR" sz="2400" b="1" dirty="0">
                <a:latin typeface="+mj-lt"/>
              </a:rPr>
              <a:t>1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DF7DD9B-DBF4-A745-FAB5-5C9882CFE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76" y="1195916"/>
            <a:ext cx="4407256" cy="53218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EAFBB0-4779-59EF-EEE2-F407C4B9CEEF}"/>
              </a:ext>
            </a:extLst>
          </p:cNvPr>
          <p:cNvSpPr txBox="1"/>
          <p:nvPr/>
        </p:nvSpPr>
        <p:spPr>
          <a:xfrm>
            <a:off x="4676332" y="1757077"/>
            <a:ext cx="5805465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“</a:t>
            </a: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술이 그렇게 맛있냐고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? </a:t>
            </a:r>
          </a:p>
          <a:p>
            <a:pPr>
              <a:spcAft>
                <a:spcPts val="600"/>
              </a:spcAft>
            </a:pP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얘는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~ </a:t>
            </a: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이런 걸 맛있어서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 </a:t>
            </a:r>
            <a:r>
              <a:rPr lang="ko-KR" altLang="en-US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먹겠니</a:t>
            </a:r>
            <a:r>
              <a:rPr lang="en-US" altLang="ko-KR" sz="2400" b="1" i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?”</a:t>
            </a:r>
            <a:endParaRPr lang="ko-KR" altLang="en-US" sz="2400" b="1" i="1" dirty="0">
              <a:solidFill>
                <a:schemeClr val="accent4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CD5322-90A2-6BEF-81E3-2FF0AF651259}"/>
              </a:ext>
            </a:extLst>
          </p:cNvPr>
          <p:cNvSpPr/>
          <p:nvPr/>
        </p:nvSpPr>
        <p:spPr>
          <a:xfrm>
            <a:off x="4831667" y="2973794"/>
            <a:ext cx="6214203" cy="3010283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EB6E6B-0A04-0A9C-5228-C6CA8E9668F6}"/>
              </a:ext>
            </a:extLst>
          </p:cNvPr>
          <p:cNvSpPr txBox="1"/>
          <p:nvPr/>
        </p:nvSpPr>
        <p:spPr>
          <a:xfrm>
            <a:off x="5086133" y="4350275"/>
            <a:ext cx="62142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술집에서 일하고 있던 주인공과 </a:t>
            </a:r>
            <a:r>
              <a:rPr lang="ko-KR" altLang="en-US" dirty="0" err="1">
                <a:latin typeface="돋움" panose="020B0600000101010101" pitchFamily="50" charset="-127"/>
                <a:ea typeface="돋움" panose="020B0600000101010101" pitchFamily="50" charset="-127"/>
              </a:rPr>
              <a:t>우연찮게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b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만나게 된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클럽 죽순이</a:t>
            </a:r>
            <a:endParaRPr lang="en-US" altLang="ko-KR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>
              <a:spcAft>
                <a:spcPts val="120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세련된 모습 뒤에 감춘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속내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를 쉽게 드러내지 않는다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171DCB-6FA8-29E3-6DE7-7E8F22E472B6}"/>
              </a:ext>
            </a:extLst>
          </p:cNvPr>
          <p:cNvSpPr txBox="1"/>
          <p:nvPr/>
        </p:nvSpPr>
        <p:spPr>
          <a:xfrm>
            <a:off x="5033746" y="3148947"/>
            <a:ext cx="2124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한 </a:t>
            </a:r>
            <a:r>
              <a:rPr kumimoji="0" lang="ko-KR" alt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서령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24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세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1C7516-9CE8-EF9F-3378-F8FA722662BD}"/>
              </a:ext>
            </a:extLst>
          </p:cNvPr>
          <p:cNvSpPr txBox="1"/>
          <p:nvPr/>
        </p:nvSpPr>
        <p:spPr>
          <a:xfrm>
            <a:off x="5086133" y="3672167"/>
            <a:ext cx="3324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20001028-XXXXXX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400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627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등장인물 </a:t>
            </a:r>
            <a:r>
              <a:rPr lang="ko-KR" altLang="en-US" sz="2400" b="1" dirty="0">
                <a:latin typeface="+mj-lt"/>
              </a:rPr>
              <a:t>히로인 </a:t>
            </a:r>
            <a:r>
              <a:rPr lang="en-US" altLang="ko-KR" sz="2400" b="1" dirty="0">
                <a:latin typeface="+mj-lt"/>
              </a:rPr>
              <a:t>2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DF7DD9B-DBF4-A745-FAB5-5C9882CFE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3033" y="1289022"/>
            <a:ext cx="3838345" cy="53218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EAFBB0-4779-59EF-EEE2-F407C4B9CEEF}"/>
              </a:ext>
            </a:extLst>
          </p:cNvPr>
          <p:cNvSpPr txBox="1"/>
          <p:nvPr/>
        </p:nvSpPr>
        <p:spPr>
          <a:xfrm>
            <a:off x="4678563" y="1792418"/>
            <a:ext cx="7029341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400" b="1" i="1" dirty="0">
                <a:latin typeface="+mj-lt"/>
              </a:rPr>
              <a:t>“</a:t>
            </a: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우리 같이 뛸까요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? </a:t>
            </a: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저 뛰는 거 완전 좋아해요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!</a:t>
            </a:r>
          </a:p>
          <a:p>
            <a:pPr>
              <a:spcAft>
                <a:spcPts val="600"/>
              </a:spcAft>
            </a:pP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둘이면 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 </a:t>
            </a:r>
            <a:r>
              <a:rPr lang="ko-KR" altLang="en-US" sz="2400" b="1" i="1" dirty="0">
                <a:solidFill>
                  <a:srgbClr val="354158"/>
                </a:solidFill>
                <a:latin typeface="+mj-lt"/>
              </a:rPr>
              <a:t>좋구요</a:t>
            </a:r>
            <a:r>
              <a:rPr lang="en-US" altLang="ko-KR" sz="2400" b="1" i="1" dirty="0">
                <a:solidFill>
                  <a:srgbClr val="354158"/>
                </a:solidFill>
                <a:latin typeface="+mj-lt"/>
              </a:rPr>
              <a:t>.</a:t>
            </a:r>
            <a:r>
              <a:rPr lang="en-US" altLang="ko-KR" sz="2400" b="1" i="1" dirty="0">
                <a:latin typeface="+mj-lt"/>
              </a:rPr>
              <a:t>”</a:t>
            </a:r>
            <a:endParaRPr lang="ko-KR" altLang="en-US" sz="2400" b="1" i="1" dirty="0">
              <a:latin typeface="+mj-lt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483C19A-D6F6-42C2-F190-5CE41634C2DE}"/>
              </a:ext>
            </a:extLst>
          </p:cNvPr>
          <p:cNvSpPr/>
          <p:nvPr/>
        </p:nvSpPr>
        <p:spPr>
          <a:xfrm>
            <a:off x="4831667" y="2973794"/>
            <a:ext cx="6214203" cy="3010283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E1E73A-C4C5-EBD0-E34F-47C7FE6B1685}"/>
              </a:ext>
            </a:extLst>
          </p:cNvPr>
          <p:cNvSpPr txBox="1"/>
          <p:nvPr/>
        </p:nvSpPr>
        <p:spPr>
          <a:xfrm>
            <a:off x="5086133" y="4428605"/>
            <a:ext cx="62142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당돌하고 </a:t>
            </a:r>
            <a:r>
              <a:rPr lang="ko-KR" altLang="en-US" sz="1800" dirty="0" err="1">
                <a:latin typeface="돋움" panose="020B0600000101010101" pitchFamily="50" charset="-127"/>
                <a:ea typeface="돋움" panose="020B0600000101010101" pitchFamily="50" charset="-127"/>
              </a:rPr>
              <a:t>똘기</a:t>
            </a: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 넘치는 </a:t>
            </a:r>
            <a:r>
              <a:rPr lang="ko-KR" altLang="en-US" sz="1800" b="1" dirty="0" err="1">
                <a:latin typeface="돋움" panose="020B0600000101010101" pitchFamily="50" charset="-127"/>
                <a:ea typeface="돋움" panose="020B0600000101010101" pitchFamily="50" charset="-127"/>
              </a:rPr>
              <a:t>체대생</a:t>
            </a:r>
            <a:r>
              <a:rPr lang="ko-KR" altLang="en-US" sz="1800" b="1" dirty="0">
                <a:latin typeface="돋움" panose="020B0600000101010101" pitchFamily="50" charset="-127"/>
                <a:ea typeface="돋움" panose="020B0600000101010101" pitchFamily="50" charset="-127"/>
              </a:rPr>
              <a:t> 새내기</a:t>
            </a:r>
            <a:r>
              <a:rPr lang="en-US" altLang="ko-KR" sz="1800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항상 </a:t>
            </a:r>
            <a:r>
              <a:rPr lang="ko-KR" altLang="en-US" sz="1800" dirty="0" err="1">
                <a:latin typeface="돋움" panose="020B0600000101010101" pitchFamily="50" charset="-127"/>
                <a:ea typeface="돋움" panose="020B0600000101010101" pitchFamily="50" charset="-127"/>
              </a:rPr>
              <a:t>업텐션인</a:t>
            </a: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 그녀가 주인공에게만 </a:t>
            </a:r>
            <a:br>
              <a:rPr lang="en-US" altLang="ko-KR" sz="1800" dirty="0"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800" dirty="0">
                <a:latin typeface="돋움" panose="020B0600000101010101" pitchFamily="50" charset="-127"/>
                <a:ea typeface="돋움" panose="020B0600000101010101" pitchFamily="50" charset="-127"/>
              </a:rPr>
              <a:t>얼굴을 밝히는 이유는</a:t>
            </a:r>
            <a:r>
              <a:rPr lang="en-US" altLang="ko-KR" sz="1800" dirty="0">
                <a:latin typeface="돋움" panose="020B0600000101010101" pitchFamily="50" charset="-127"/>
                <a:ea typeface="돋움" panose="020B0600000101010101" pitchFamily="50" charset="-127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26539B-A929-0C4B-AA30-22EA38A9DFCA}"/>
              </a:ext>
            </a:extLst>
          </p:cNvPr>
          <p:cNvSpPr txBox="1"/>
          <p:nvPr/>
        </p:nvSpPr>
        <p:spPr>
          <a:xfrm>
            <a:off x="5033746" y="3148947"/>
            <a:ext cx="2124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지 </a:t>
            </a:r>
            <a:r>
              <a:rPr lang="ko-KR" altLang="en-US" sz="2800" b="1" dirty="0">
                <a:solidFill>
                  <a:prstClr val="black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구하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세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B77C89-D346-17F8-4E97-82431ED787C4}"/>
              </a:ext>
            </a:extLst>
          </p:cNvPr>
          <p:cNvSpPr txBox="1"/>
          <p:nvPr/>
        </p:nvSpPr>
        <p:spPr>
          <a:xfrm>
            <a:off x="5086133" y="3672167"/>
            <a:ext cx="3324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20020418-XXXXXX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3047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0114A55-A5DA-4E10-0C71-F83A11806D36}"/>
              </a:ext>
            </a:extLst>
          </p:cNvPr>
          <p:cNvSpPr/>
          <p:nvPr/>
        </p:nvSpPr>
        <p:spPr>
          <a:xfrm>
            <a:off x="4831667" y="2973794"/>
            <a:ext cx="6214203" cy="3010283"/>
          </a:xfrm>
          <a:prstGeom prst="rect">
            <a:avLst/>
          </a:prstGeom>
          <a:gradFill flip="none" rotWithShape="1">
            <a:gsLst>
              <a:gs pos="30000">
                <a:srgbClr val="FF5B8E">
                  <a:alpha val="59000"/>
                  <a:lumMod val="91000"/>
                </a:srgbClr>
              </a:gs>
              <a:gs pos="90000">
                <a:srgbClr val="FFCCCC">
                  <a:alpha val="95000"/>
                </a:srgbClr>
              </a:gs>
            </a:gsLst>
            <a:lin ang="5400000" scaled="1"/>
            <a:tileRect/>
          </a:gradFill>
          <a:ln w="38100">
            <a:solidFill>
              <a:srgbClr val="FF5B8E">
                <a:alpha val="8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3627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등장인물 </a:t>
            </a:r>
            <a:r>
              <a:rPr lang="ko-KR" altLang="en-US" sz="2400" b="1" dirty="0">
                <a:latin typeface="+mj-lt"/>
              </a:rPr>
              <a:t>히로인 </a:t>
            </a:r>
            <a:r>
              <a:rPr lang="en-US" altLang="ko-KR" sz="2400" b="1" dirty="0">
                <a:latin typeface="+mj-lt"/>
              </a:rPr>
              <a:t>3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AB5166-E2A0-B056-83E8-6FCFA9095C6F}"/>
              </a:ext>
            </a:extLst>
          </p:cNvPr>
          <p:cNvSpPr txBox="1"/>
          <p:nvPr/>
        </p:nvSpPr>
        <p:spPr>
          <a:xfrm>
            <a:off x="5329238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3~5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4D9C50-99A3-E246-B94D-0B53EED1978D}"/>
              </a:ext>
            </a:extLst>
          </p:cNvPr>
          <p:cNvSpPr txBox="1"/>
          <p:nvPr/>
        </p:nvSpPr>
        <p:spPr>
          <a:xfrm>
            <a:off x="9342741" y="1479953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6~8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EAFBB0-4779-59EF-EEE2-F407C4B9CEEF}"/>
              </a:ext>
            </a:extLst>
          </p:cNvPr>
          <p:cNvSpPr txBox="1"/>
          <p:nvPr/>
        </p:nvSpPr>
        <p:spPr>
          <a:xfrm>
            <a:off x="4664441" y="1739329"/>
            <a:ext cx="6097524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“</a:t>
            </a:r>
            <a:r>
              <a:rPr lang="ko-KR" altLang="en-US" sz="2400" b="1" i="1" dirty="0">
                <a:solidFill>
                  <a:srgbClr val="B07174"/>
                </a:solidFill>
                <a:latin typeface="+mj-lt"/>
              </a:rPr>
              <a:t>잠깐 밖으로 나와줄래</a:t>
            </a: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?</a:t>
            </a:r>
          </a:p>
          <a:p>
            <a:pPr>
              <a:spcAft>
                <a:spcPts val="600"/>
              </a:spcAft>
            </a:pPr>
            <a:r>
              <a:rPr lang="ko-KR" altLang="en-US" sz="2400" b="1" i="1" dirty="0">
                <a:solidFill>
                  <a:srgbClr val="B07174"/>
                </a:solidFill>
                <a:latin typeface="+mj-lt"/>
              </a:rPr>
              <a:t>하고 싶은 말이 있어서</a:t>
            </a: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, </a:t>
            </a:r>
            <a:r>
              <a:rPr lang="ko-KR" altLang="en-US" sz="2400" b="1" i="1" dirty="0">
                <a:solidFill>
                  <a:srgbClr val="B07174"/>
                </a:solidFill>
                <a:latin typeface="+mj-lt"/>
              </a:rPr>
              <a:t>잠깐이면 되니까</a:t>
            </a:r>
            <a:r>
              <a:rPr lang="en-US" altLang="ko-KR" sz="2400" b="1" i="1" dirty="0">
                <a:solidFill>
                  <a:srgbClr val="B07174"/>
                </a:solidFill>
                <a:latin typeface="+mj-lt"/>
              </a:rPr>
              <a:t>!”</a:t>
            </a:r>
            <a:endParaRPr lang="ko-KR" altLang="en-US" sz="2400" b="1" i="1" dirty="0">
              <a:solidFill>
                <a:srgbClr val="B07174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BAC915-AB3D-A755-668C-F76B4AA53341}"/>
              </a:ext>
            </a:extLst>
          </p:cNvPr>
          <p:cNvSpPr txBox="1"/>
          <p:nvPr/>
        </p:nvSpPr>
        <p:spPr>
          <a:xfrm>
            <a:off x="5086133" y="4428605"/>
            <a:ext cx="621420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소심하지만 할 말은 하는 플레이어의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동기 여학생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>
              <a:spcAft>
                <a:spcPts val="1200"/>
              </a:spcAft>
            </a:pP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그녀와의 </a:t>
            </a:r>
            <a:r>
              <a:rPr lang="ko-KR" altLang="en-US" b="1" dirty="0">
                <a:latin typeface="돋움" panose="020B0600000101010101" pitchFamily="50" charset="-127"/>
                <a:ea typeface="돋움" panose="020B0600000101010101" pitchFamily="50" charset="-127"/>
              </a:rPr>
              <a:t>첫 만남</a:t>
            </a:r>
            <a:r>
              <a:rPr lang="ko-KR" altLang="en-US" dirty="0">
                <a:latin typeface="돋움" panose="020B0600000101010101" pitchFamily="50" charset="-127"/>
                <a:ea typeface="돋움" panose="020B0600000101010101" pitchFamily="50" charset="-127"/>
              </a:rPr>
              <a:t>은 술집이 아닐지도 모른다</a:t>
            </a:r>
            <a:r>
              <a:rPr lang="en-US" altLang="ko-KR" dirty="0">
                <a:latin typeface="돋움" panose="020B0600000101010101" pitchFamily="50" charset="-127"/>
                <a:ea typeface="돋움" panose="020B0600000101010101" pitchFamily="50" charset="-127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9FCCB3-EDC5-E92C-9E08-3D9F0B8D4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96" y="1184104"/>
            <a:ext cx="4147680" cy="5345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DC4DC3C-4C17-31DE-5830-0C6F4019F314}"/>
              </a:ext>
            </a:extLst>
          </p:cNvPr>
          <p:cNvSpPr txBox="1"/>
          <p:nvPr/>
        </p:nvSpPr>
        <p:spPr>
          <a:xfrm>
            <a:off x="5033746" y="3148947"/>
            <a:ext cx="21245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유 가현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21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세</a:t>
            </a:r>
            <a:endParaRPr lang="en-US" altLang="ko-KR" b="1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3925CE-0B6D-AFE5-B0E0-1C363AFBCF97}"/>
              </a:ext>
            </a:extLst>
          </p:cNvPr>
          <p:cNvSpPr txBox="1"/>
          <p:nvPr/>
        </p:nvSpPr>
        <p:spPr>
          <a:xfrm>
            <a:off x="5086133" y="3672167"/>
            <a:ext cx="3324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돋움" panose="020B0600000101010101" pitchFamily="50" charset="-127"/>
                <a:ea typeface="돋움" panose="020B0600000101010101" pitchFamily="50" charset="-127"/>
              </a:rPr>
              <a:t>20030418-XXXXXX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1480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28280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시스템 </a:t>
            </a:r>
            <a:r>
              <a:rPr lang="ko-KR" altLang="en-US" sz="2400" b="1" dirty="0">
                <a:latin typeface="+mj-lt"/>
              </a:rPr>
              <a:t>호감도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D183C6-A110-6495-7A49-7FE3E4D99855}"/>
              </a:ext>
            </a:extLst>
          </p:cNvPr>
          <p:cNvSpPr txBox="1"/>
          <p:nvPr/>
        </p:nvSpPr>
        <p:spPr>
          <a:xfrm>
            <a:off x="1315731" y="1508497"/>
            <a:ext cx="1419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1~2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</a:p>
        </p:txBody>
      </p:sp>
      <p:sp>
        <p:nvSpPr>
          <p:cNvPr id="2" name="하트 1">
            <a:extLst>
              <a:ext uri="{FF2B5EF4-FFF2-40B4-BE49-F238E27FC236}">
                <a16:creationId xmlns:a16="http://schemas.microsoft.com/office/drawing/2014/main" id="{E19F3FE5-C012-EAFD-3EAC-9EDCAD09438C}"/>
              </a:ext>
            </a:extLst>
          </p:cNvPr>
          <p:cNvSpPr/>
          <p:nvPr/>
        </p:nvSpPr>
        <p:spPr>
          <a:xfrm>
            <a:off x="2734955" y="1508497"/>
            <a:ext cx="1917035" cy="1763638"/>
          </a:xfrm>
          <a:prstGeom prst="heart">
            <a:avLst/>
          </a:prstGeom>
          <a:gradFill flip="none" rotWithShape="1">
            <a:gsLst>
              <a:gs pos="0">
                <a:srgbClr val="FFCCCC"/>
              </a:gs>
              <a:gs pos="50000">
                <a:srgbClr val="FF5B8E">
                  <a:shade val="67500"/>
                  <a:satMod val="115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" name="하트 3">
            <a:extLst>
              <a:ext uri="{FF2B5EF4-FFF2-40B4-BE49-F238E27FC236}">
                <a16:creationId xmlns:a16="http://schemas.microsoft.com/office/drawing/2014/main" id="{E489A316-99E6-A8E4-9F5A-566F0ADCA9F4}"/>
              </a:ext>
            </a:extLst>
          </p:cNvPr>
          <p:cNvSpPr/>
          <p:nvPr/>
        </p:nvSpPr>
        <p:spPr>
          <a:xfrm>
            <a:off x="469290" y="1508497"/>
            <a:ext cx="1917035" cy="1763638"/>
          </a:xfrm>
          <a:prstGeom prst="heart">
            <a:avLst/>
          </a:prstGeom>
          <a:gradFill flip="none" rotWithShape="1">
            <a:gsLst>
              <a:gs pos="0">
                <a:schemeClr val="bg1"/>
              </a:gs>
              <a:gs pos="45000">
                <a:schemeClr val="bg1"/>
              </a:gs>
              <a:gs pos="50000">
                <a:srgbClr val="FF5B8E">
                  <a:shade val="67500"/>
                  <a:satMod val="115000"/>
                  <a:lumMod val="17000"/>
                </a:srgbClr>
              </a:gs>
              <a:gs pos="100000">
                <a:srgbClr val="FF5B8E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FF7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02E4B86-D07E-A041-AC72-680319C60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510" y="3654774"/>
            <a:ext cx="5313199" cy="30202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2B714E-4AAA-19ED-4695-A6DCF116B96C}"/>
              </a:ext>
            </a:extLst>
          </p:cNvPr>
          <p:cNvSpPr txBox="1"/>
          <p:nvPr/>
        </p:nvSpPr>
        <p:spPr>
          <a:xfrm>
            <a:off x="5284578" y="1508497"/>
            <a:ext cx="643813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관계를 발전 시키기 위해 </a:t>
            </a:r>
            <a:r>
              <a:rPr lang="ko-KR" altLang="en-US" sz="2400" b="1" dirty="0">
                <a:solidFill>
                  <a:srgbClr val="FF3A77"/>
                </a:solidFill>
                <a:latin typeface="+mj-lt"/>
              </a:rPr>
              <a:t>호감도</a:t>
            </a:r>
            <a:r>
              <a:rPr lang="ko-KR" altLang="en-US" sz="2400" b="1" dirty="0">
                <a:latin typeface="+mj-lt"/>
              </a:rPr>
              <a:t>를 높여라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그녀의 말을 듣고</a:t>
            </a:r>
            <a:r>
              <a:rPr lang="en-US" altLang="ko-KR" sz="2400" b="1" dirty="0">
                <a:latin typeface="+mj-lt"/>
              </a:rPr>
              <a:t>, </a:t>
            </a:r>
            <a:r>
              <a:rPr lang="ko-KR" altLang="en-US" sz="2400" b="1" dirty="0">
                <a:latin typeface="+mj-lt"/>
              </a:rPr>
              <a:t>적절한 반응을 해주자</a:t>
            </a:r>
            <a:endParaRPr lang="en-US" altLang="ko-KR" sz="2400" b="1" dirty="0">
              <a:latin typeface="+mj-lt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같이 시간을 보내는 것도 좋은 방법</a:t>
            </a:r>
            <a:r>
              <a:rPr lang="en-US" altLang="ko-KR" sz="2400" b="1" dirty="0">
                <a:latin typeface="+mj-lt"/>
              </a:rPr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16DE30-2906-3465-7D01-459613D73B29}"/>
              </a:ext>
            </a:extLst>
          </p:cNvPr>
          <p:cNvSpPr txBox="1"/>
          <p:nvPr/>
        </p:nvSpPr>
        <p:spPr>
          <a:xfrm>
            <a:off x="203128" y="4240107"/>
            <a:ext cx="6206382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이상한 답변은 오히려 호감을 잃을 수도 있으니 주의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상대와 친해지기 위해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관심사</a:t>
            </a:r>
            <a:r>
              <a:rPr lang="ko-KR" altLang="en-US" sz="2400" b="1" dirty="0">
                <a:latin typeface="+mj-lt"/>
              </a:rPr>
              <a:t>를 </a:t>
            </a:r>
            <a:r>
              <a:rPr lang="ko-KR" altLang="en-US" sz="2400" b="1" dirty="0">
                <a:solidFill>
                  <a:srgbClr val="FF3D78"/>
                </a:solidFill>
                <a:latin typeface="+mj-lt"/>
              </a:rPr>
              <a:t>파악</a:t>
            </a:r>
            <a:r>
              <a:rPr lang="ko-KR" altLang="en-US" sz="2400" b="1" dirty="0">
                <a:latin typeface="+mj-lt"/>
              </a:rPr>
              <a:t>하고 대화를 나누자</a:t>
            </a:r>
            <a:endParaRPr lang="en-US" altLang="ko-KR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59755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EDB1E0A-4627-FE68-BC93-DF50A879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319" y="-81007"/>
            <a:ext cx="2496911" cy="16090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4E4674-9C0A-D936-23AD-4B27F9BAF732}"/>
              </a:ext>
            </a:extLst>
          </p:cNvPr>
          <p:cNvSpPr txBox="1"/>
          <p:nvPr/>
        </p:nvSpPr>
        <p:spPr>
          <a:xfrm>
            <a:off x="469290" y="247144"/>
            <a:ext cx="25202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</a:rPr>
              <a:t>시스템 </a:t>
            </a:r>
            <a:r>
              <a:rPr lang="ko-KR" altLang="en-US" sz="2400" b="1" dirty="0">
                <a:latin typeface="+mj-lt"/>
              </a:rPr>
              <a:t>알바</a:t>
            </a:r>
            <a:endParaRPr lang="ko-KR" altLang="en-US" sz="4000" b="1" dirty="0"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3D8E524-C8E4-1D3E-77EE-5D49938A6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17" y="1223070"/>
            <a:ext cx="4915586" cy="10764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972B45-E625-0D77-D11C-3981575D89DF}"/>
              </a:ext>
            </a:extLst>
          </p:cNvPr>
          <p:cNvSpPr txBox="1"/>
          <p:nvPr/>
        </p:nvSpPr>
        <p:spPr>
          <a:xfrm>
            <a:off x="5220025" y="1223070"/>
            <a:ext cx="568822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데이트도 결국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돈</a:t>
            </a:r>
            <a:r>
              <a:rPr lang="ko-KR" altLang="en-US" sz="2400" b="1" dirty="0">
                <a:latin typeface="+mj-lt"/>
              </a:rPr>
              <a:t>이 있어야 하는 법</a:t>
            </a:r>
            <a:endParaRPr lang="en-US" altLang="ko-KR" sz="2400" b="1" dirty="0">
              <a:latin typeface="+mj-lt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술집 </a:t>
            </a:r>
            <a:r>
              <a:rPr lang="ko-KR" altLang="en-US" sz="2400" b="1" dirty="0">
                <a:solidFill>
                  <a:schemeClr val="accent2"/>
                </a:solidFill>
                <a:latin typeface="+mj-lt"/>
              </a:rPr>
              <a:t>알바</a:t>
            </a:r>
            <a:r>
              <a:rPr lang="ko-KR" altLang="en-US" sz="2400" b="1" dirty="0">
                <a:latin typeface="+mj-lt"/>
              </a:rPr>
              <a:t>를 하며 착실하게 돈을 모아 그녀에게 어필하자</a:t>
            </a:r>
            <a:r>
              <a:rPr lang="en-US" altLang="ko-KR" sz="2400" b="1" dirty="0">
                <a:latin typeface="+mj-lt"/>
              </a:rPr>
              <a:t>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F347FE-8192-DF81-97AF-9B8A374DE26B}"/>
              </a:ext>
            </a:extLst>
          </p:cNvPr>
          <p:cNvSpPr txBox="1"/>
          <p:nvPr/>
        </p:nvSpPr>
        <p:spPr>
          <a:xfrm>
            <a:off x="723557" y="2389111"/>
            <a:ext cx="49155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ko-KR" altLang="en-US" sz="1600" b="1" dirty="0">
                <a:latin typeface="+mj-lt"/>
              </a:rPr>
              <a:t>남은 잔고를 보여주는 </a:t>
            </a:r>
            <a:r>
              <a:rPr lang="en-US" altLang="ko-KR" sz="1600" b="1" dirty="0">
                <a:latin typeface="+mj-lt"/>
              </a:rPr>
              <a:t>UI</a:t>
            </a:r>
          </a:p>
        </p:txBody>
      </p:sp>
      <p:sp>
        <p:nvSpPr>
          <p:cNvPr id="2" name="액자 1">
            <a:extLst>
              <a:ext uri="{FF2B5EF4-FFF2-40B4-BE49-F238E27FC236}">
                <a16:creationId xmlns:a16="http://schemas.microsoft.com/office/drawing/2014/main" id="{F8CA6DBE-A54B-4105-1D3E-59C50732A835}"/>
              </a:ext>
            </a:extLst>
          </p:cNvPr>
          <p:cNvSpPr/>
          <p:nvPr/>
        </p:nvSpPr>
        <p:spPr>
          <a:xfrm>
            <a:off x="1381894" y="1285402"/>
            <a:ext cx="1913756" cy="861414"/>
          </a:xfrm>
          <a:prstGeom prst="frame">
            <a:avLst>
              <a:gd name="adj1" fmla="val 7464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화살표: 위로 굽음 4">
            <a:extLst>
              <a:ext uri="{FF2B5EF4-FFF2-40B4-BE49-F238E27FC236}">
                <a16:creationId xmlns:a16="http://schemas.microsoft.com/office/drawing/2014/main" id="{C44F8153-08A6-D8DE-B773-E441DFDC1AE1}"/>
              </a:ext>
            </a:extLst>
          </p:cNvPr>
          <p:cNvSpPr/>
          <p:nvPr/>
        </p:nvSpPr>
        <p:spPr>
          <a:xfrm rot="5400000">
            <a:off x="1448454" y="2144257"/>
            <a:ext cx="561912" cy="495239"/>
          </a:xfrm>
          <a:prstGeom prst="bentUpArrow">
            <a:avLst>
              <a:gd name="adj1" fmla="val 13000"/>
              <a:gd name="adj2" fmla="val 25000"/>
              <a:gd name="adj3" fmla="val 40387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4" descr="대학생들이 서빙 알바를 해야하는 이유 - 모바일 게임메카">
            <a:extLst>
              <a:ext uri="{FF2B5EF4-FFF2-40B4-BE49-F238E27FC236}">
                <a16:creationId xmlns:a16="http://schemas.microsoft.com/office/drawing/2014/main" id="{8D39C37A-9597-FBCF-14A7-033E684503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0" b="10066"/>
          <a:stretch/>
        </p:blipFill>
        <p:spPr bwMode="auto">
          <a:xfrm>
            <a:off x="913766" y="3498351"/>
            <a:ext cx="3322488" cy="267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A52DE6-045D-3E22-68DA-79B0D433E909}"/>
              </a:ext>
            </a:extLst>
          </p:cNvPr>
          <p:cNvSpPr txBox="1"/>
          <p:nvPr/>
        </p:nvSpPr>
        <p:spPr>
          <a:xfrm>
            <a:off x="4788781" y="3640604"/>
            <a:ext cx="660063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알바를 하면서 만나게 될 인연도 놓칠 수 없다</a:t>
            </a:r>
            <a:r>
              <a:rPr lang="en-US" altLang="ko-KR" sz="2400" b="1" dirty="0">
                <a:latin typeface="+mj-lt"/>
              </a:rPr>
              <a:t>!</a:t>
            </a:r>
          </a:p>
          <a:p>
            <a:pPr>
              <a:spcAft>
                <a:spcPts val="1200"/>
              </a:spcAft>
            </a:pPr>
            <a:r>
              <a:rPr lang="ko-KR" altLang="en-US" sz="2400" b="1" dirty="0">
                <a:latin typeface="+mj-lt"/>
              </a:rPr>
              <a:t>운이 좋으면 관계가 더 진전될지도</a:t>
            </a:r>
            <a:r>
              <a:rPr lang="en-US" altLang="ko-KR" sz="2400" b="1" dirty="0">
                <a:latin typeface="+mj-lt"/>
              </a:rPr>
              <a:t>?</a:t>
            </a:r>
          </a:p>
          <a:p>
            <a:pPr>
              <a:spcAft>
                <a:spcPts val="1200"/>
              </a:spcAft>
            </a:pPr>
            <a:endParaRPr lang="en-US" altLang="ko-KR" sz="2400" b="1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021BF4-C196-34FF-B0F2-2A6B09C80F08}"/>
              </a:ext>
            </a:extLst>
          </p:cNvPr>
          <p:cNvSpPr txBox="1"/>
          <p:nvPr/>
        </p:nvSpPr>
        <p:spPr>
          <a:xfrm>
            <a:off x="4607804" y="5072509"/>
            <a:ext cx="74032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에피소드 </a:t>
            </a:r>
            <a:r>
              <a:rPr lang="ko-KR" altLang="en-US" sz="2400" b="1" dirty="0">
                <a:solidFill>
                  <a:srgbClr val="FF3A77"/>
                </a:solidFill>
                <a:latin typeface="+mj-lt"/>
              </a:rPr>
              <a:t>전반</a:t>
            </a:r>
            <a:r>
              <a:rPr lang="ko-KR" altLang="en-US" sz="2400" b="1" dirty="0">
                <a:latin typeface="+mj-lt"/>
              </a:rPr>
              <a:t> </a:t>
            </a:r>
            <a:r>
              <a:rPr lang="en-US" altLang="ko-KR" sz="2400" b="1" dirty="0">
                <a:latin typeface="+mj-lt"/>
              </a:rPr>
              <a:t>-&gt; </a:t>
            </a:r>
            <a:r>
              <a:rPr lang="ko-KR" altLang="en-US" sz="2400" b="1" dirty="0">
                <a:solidFill>
                  <a:schemeClr val="accent2"/>
                </a:solidFill>
                <a:latin typeface="+mj-lt"/>
              </a:rPr>
              <a:t>알바 콘텐츠</a:t>
            </a:r>
            <a:r>
              <a:rPr lang="ko-KR" altLang="en-US" sz="2400" b="1" dirty="0">
                <a:latin typeface="+mj-lt"/>
              </a:rPr>
              <a:t> </a:t>
            </a:r>
            <a:r>
              <a:rPr lang="en-US" altLang="ko-KR" sz="2400" b="1" dirty="0">
                <a:latin typeface="+mj-lt"/>
              </a:rPr>
              <a:t>-&gt; </a:t>
            </a:r>
            <a:r>
              <a:rPr lang="ko-KR" altLang="en-US" sz="2400" b="1" dirty="0">
                <a:latin typeface="+mj-lt"/>
              </a:rPr>
              <a:t>에피소드 </a:t>
            </a:r>
            <a:r>
              <a:rPr lang="ko-KR" altLang="en-US" sz="2400" b="1" dirty="0">
                <a:solidFill>
                  <a:srgbClr val="FF3A77"/>
                </a:solidFill>
                <a:latin typeface="+mj-lt"/>
              </a:rPr>
              <a:t>후반</a:t>
            </a:r>
            <a:br>
              <a:rPr lang="en-US" altLang="ko-KR" sz="2400" b="1" dirty="0">
                <a:latin typeface="+mj-lt"/>
              </a:rPr>
            </a:br>
            <a:r>
              <a:rPr lang="ko-KR" altLang="en-US" sz="2400" b="1" dirty="0">
                <a:latin typeface="+mj-lt"/>
              </a:rPr>
              <a:t>진행으로 게임이 지루하지 않게 보완</a:t>
            </a:r>
            <a:endParaRPr lang="en-US" altLang="ko-KR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1199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</TotalTime>
  <Words>572</Words>
  <Application>Microsoft Office PowerPoint</Application>
  <PresentationFormat>와이드스크린</PresentationFormat>
  <Paragraphs>149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gg sans</vt:lpstr>
      <vt:lpstr>돋움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남근아</dc:creator>
  <cp:lastModifiedBy>이부건</cp:lastModifiedBy>
  <cp:revision>94</cp:revision>
  <dcterms:created xsi:type="dcterms:W3CDTF">2023-01-05T06:43:57Z</dcterms:created>
  <dcterms:modified xsi:type="dcterms:W3CDTF">2023-02-09T08:23:49Z</dcterms:modified>
</cp:coreProperties>
</file>

<file path=docProps/thumbnail.jpeg>
</file>